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1" r:id="rId1"/>
    <p:sldMasterId id="2147484419" r:id="rId2"/>
  </p:sldMasterIdLst>
  <p:notesMasterIdLst>
    <p:notesMasterId r:id="rId27"/>
  </p:notesMasterIdLst>
  <p:handoutMasterIdLst>
    <p:handoutMasterId r:id="rId28"/>
  </p:handoutMasterIdLst>
  <p:sldIdLst>
    <p:sldId id="301" r:id="rId3"/>
    <p:sldId id="478" r:id="rId4"/>
    <p:sldId id="527" r:id="rId5"/>
    <p:sldId id="549" r:id="rId6"/>
    <p:sldId id="550" r:id="rId7"/>
    <p:sldId id="528" r:id="rId8"/>
    <p:sldId id="511" r:id="rId9"/>
    <p:sldId id="480" r:id="rId10"/>
    <p:sldId id="482" r:id="rId11"/>
    <p:sldId id="499" r:id="rId12"/>
    <p:sldId id="485" r:id="rId13"/>
    <p:sldId id="538" r:id="rId14"/>
    <p:sldId id="496" r:id="rId15"/>
    <p:sldId id="539" r:id="rId16"/>
    <p:sldId id="553" r:id="rId17"/>
    <p:sldId id="551" r:id="rId18"/>
    <p:sldId id="540" r:id="rId19"/>
    <p:sldId id="554" r:id="rId20"/>
    <p:sldId id="557" r:id="rId21"/>
    <p:sldId id="558" r:id="rId22"/>
    <p:sldId id="430" r:id="rId23"/>
    <p:sldId id="481" r:id="rId24"/>
    <p:sldId id="335" r:id="rId25"/>
    <p:sldId id="552" r:id="rId26"/>
  </p:sldIdLst>
  <p:sldSz cx="9144000" cy="6858000" type="screen4x3"/>
  <p:notesSz cx="6797675" cy="9982200"/>
  <p:custShowLst>
    <p:custShow name="flechea" id="0">
      <p:sldLst/>
    </p:custShow>
    <p:custShow name="flecheo" id="1">
      <p:sldLst/>
    </p:custShow>
    <p:custShow name="flecheb" id="2">
      <p:sldLst/>
    </p:custShow>
    <p:custShow name="flecheast" id="3">
      <p:sldLst/>
    </p:custShow>
    <p:custShow name="o-feasibility study" id="4">
      <p:sldLst/>
    </p:custShow>
    <p:custShow name="o-altimetric activities" id="5">
      <p:sldLst/>
    </p:custShow>
    <p:custShow name="o-end-user" id="6">
      <p:sldLst/>
    </p:custShow>
    <p:custShow name="o-geodesy" id="7">
      <p:sldLst/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80"/>
    <a:srgbClr val="995EAE"/>
    <a:srgbClr val="48FDFF"/>
    <a:srgbClr val="EAFFBE"/>
    <a:srgbClr val="E2FD72"/>
    <a:srgbClr val="37FF1A"/>
    <a:srgbClr val="A4F935"/>
    <a:srgbClr val="E1FF46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36" autoAdjust="0"/>
  </p:normalViewPr>
  <p:slideViewPr>
    <p:cSldViewPr>
      <p:cViewPr varScale="1">
        <p:scale>
          <a:sx n="84" d="100"/>
          <a:sy n="84" d="100"/>
        </p:scale>
        <p:origin x="-2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808" y="-102"/>
      </p:cViewPr>
      <p:guideLst>
        <p:guide orient="horz" pos="3144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4559" tIns="47281" rIns="94559" bIns="47281" numCol="1" anchor="t" anchorCtr="0" compatLnSpc="1">
            <a:prstTxWarp prst="textNoShape">
              <a:avLst/>
            </a:prstTxWarp>
          </a:bodyPr>
          <a:lstStyle>
            <a:lvl1pPr algn="l" defTabSz="944563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4559" tIns="47281" rIns="94559" bIns="47281" numCol="1" anchor="t" anchorCtr="0" compatLnSpc="1">
            <a:prstTxWarp prst="textNoShape">
              <a:avLst/>
            </a:prstTxWarp>
          </a:bodyPr>
          <a:lstStyle>
            <a:lvl1pPr algn="r" defTabSz="944563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3725"/>
            <a:ext cx="2946400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4559" tIns="47281" rIns="94559" bIns="47281" numCol="1" anchor="b" anchorCtr="0" compatLnSpc="1">
            <a:prstTxWarp prst="textNoShape">
              <a:avLst/>
            </a:prstTxWarp>
          </a:bodyPr>
          <a:lstStyle>
            <a:lvl1pPr algn="l" defTabSz="944563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83725"/>
            <a:ext cx="2946400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4559" tIns="47281" rIns="94559" bIns="47281" numCol="1" anchor="b" anchorCtr="0" compatLnSpc="1">
            <a:prstTxWarp prst="textNoShape">
              <a:avLst/>
            </a:prstTxWarp>
          </a:bodyPr>
          <a:lstStyle>
            <a:lvl1pPr algn="r" defTabSz="944563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B36C854-B289-4049-933F-8DC7E3B5B3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772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4559" tIns="47281" rIns="94559" bIns="47281" numCol="1" anchor="t" anchorCtr="0" compatLnSpc="1">
            <a:prstTxWarp prst="textNoShape">
              <a:avLst/>
            </a:prstTxWarp>
          </a:bodyPr>
          <a:lstStyle>
            <a:lvl1pPr algn="l" defTabSz="944563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41863"/>
            <a:ext cx="4984750" cy="4489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4559" tIns="47281" rIns="94559" bIns="472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4559" tIns="47281" rIns="94559" bIns="47281" numCol="1" anchor="t" anchorCtr="0" compatLnSpc="1">
            <a:prstTxWarp prst="textNoShape">
              <a:avLst/>
            </a:prstTxWarp>
          </a:bodyPr>
          <a:lstStyle>
            <a:lvl1pPr algn="r" defTabSz="944563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3725"/>
            <a:ext cx="2946400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4559" tIns="47281" rIns="94559" bIns="47281" numCol="1" anchor="b" anchorCtr="0" compatLnSpc="1">
            <a:prstTxWarp prst="textNoShape">
              <a:avLst/>
            </a:prstTxWarp>
          </a:bodyPr>
          <a:lstStyle>
            <a:lvl1pPr algn="l" defTabSz="944563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83725"/>
            <a:ext cx="2946400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4559" tIns="47281" rIns="94559" bIns="47281" numCol="1" anchor="b" anchorCtr="0" compatLnSpc="1">
            <a:prstTxWarp prst="textNoShape">
              <a:avLst/>
            </a:prstTxWarp>
          </a:bodyPr>
          <a:lstStyle>
            <a:lvl1pPr algn="r" defTabSz="944563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4846BB2F-4FD2-234E-AA5F-2364AAD2E0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950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885139" algn="l"/>
                <a:tab pos="1770278" algn="l"/>
                <a:tab pos="2655418" algn="l"/>
                <a:tab pos="3540557" algn="l"/>
                <a:tab pos="4425696" algn="l"/>
                <a:tab pos="5310835" algn="l"/>
                <a:tab pos="6194438" algn="l"/>
                <a:tab pos="7079577" algn="l"/>
                <a:tab pos="7964717" algn="l"/>
                <a:tab pos="8849856" algn="l"/>
                <a:tab pos="9734995" algn="l"/>
              </a:tabLs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9176" indent="-276606" eaLnBrk="0" hangingPunct="0">
              <a:tabLst>
                <a:tab pos="0" algn="l"/>
                <a:tab pos="885139" algn="l"/>
                <a:tab pos="1770278" algn="l"/>
                <a:tab pos="2655418" algn="l"/>
                <a:tab pos="3540557" algn="l"/>
                <a:tab pos="4425696" algn="l"/>
                <a:tab pos="5310835" algn="l"/>
                <a:tab pos="6194438" algn="l"/>
                <a:tab pos="7079577" algn="l"/>
                <a:tab pos="7964717" algn="l"/>
                <a:tab pos="8849856" algn="l"/>
                <a:tab pos="9734995" algn="l"/>
              </a:tabLs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6424" indent="-221285" eaLnBrk="0" hangingPunct="0">
              <a:tabLst>
                <a:tab pos="0" algn="l"/>
                <a:tab pos="885139" algn="l"/>
                <a:tab pos="1770278" algn="l"/>
                <a:tab pos="2655418" algn="l"/>
                <a:tab pos="3540557" algn="l"/>
                <a:tab pos="4425696" algn="l"/>
                <a:tab pos="5310835" algn="l"/>
                <a:tab pos="6194438" algn="l"/>
                <a:tab pos="7079577" algn="l"/>
                <a:tab pos="7964717" algn="l"/>
                <a:tab pos="8849856" algn="l"/>
                <a:tab pos="9734995" algn="l"/>
              </a:tabLs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48994" indent="-221285" eaLnBrk="0" hangingPunct="0">
              <a:tabLst>
                <a:tab pos="0" algn="l"/>
                <a:tab pos="885139" algn="l"/>
                <a:tab pos="1770278" algn="l"/>
                <a:tab pos="2655418" algn="l"/>
                <a:tab pos="3540557" algn="l"/>
                <a:tab pos="4425696" algn="l"/>
                <a:tab pos="5310835" algn="l"/>
                <a:tab pos="6194438" algn="l"/>
                <a:tab pos="7079577" algn="l"/>
                <a:tab pos="7964717" algn="l"/>
                <a:tab pos="8849856" algn="l"/>
                <a:tab pos="9734995" algn="l"/>
              </a:tabLs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1563" indent="-221285" eaLnBrk="0" hangingPunct="0">
              <a:tabLst>
                <a:tab pos="0" algn="l"/>
                <a:tab pos="885139" algn="l"/>
                <a:tab pos="1770278" algn="l"/>
                <a:tab pos="2655418" algn="l"/>
                <a:tab pos="3540557" algn="l"/>
                <a:tab pos="4425696" algn="l"/>
                <a:tab pos="5310835" algn="l"/>
                <a:tab pos="6194438" algn="l"/>
                <a:tab pos="7079577" algn="l"/>
                <a:tab pos="7964717" algn="l"/>
                <a:tab pos="8849856" algn="l"/>
                <a:tab pos="9734995" algn="l"/>
              </a:tabLs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4133" indent="-221285" defTabSz="434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139" algn="l"/>
                <a:tab pos="1770278" algn="l"/>
                <a:tab pos="2655418" algn="l"/>
                <a:tab pos="3540557" algn="l"/>
                <a:tab pos="4425696" algn="l"/>
                <a:tab pos="5310835" algn="l"/>
                <a:tab pos="6194438" algn="l"/>
                <a:tab pos="7079577" algn="l"/>
                <a:tab pos="7964717" algn="l"/>
                <a:tab pos="8849856" algn="l"/>
                <a:tab pos="9734995" algn="l"/>
              </a:tabLs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76702" indent="-221285" defTabSz="434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139" algn="l"/>
                <a:tab pos="1770278" algn="l"/>
                <a:tab pos="2655418" algn="l"/>
                <a:tab pos="3540557" algn="l"/>
                <a:tab pos="4425696" algn="l"/>
                <a:tab pos="5310835" algn="l"/>
                <a:tab pos="6194438" algn="l"/>
                <a:tab pos="7079577" algn="l"/>
                <a:tab pos="7964717" algn="l"/>
                <a:tab pos="8849856" algn="l"/>
                <a:tab pos="9734995" algn="l"/>
              </a:tabLs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19272" indent="-221285" defTabSz="434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139" algn="l"/>
                <a:tab pos="1770278" algn="l"/>
                <a:tab pos="2655418" algn="l"/>
                <a:tab pos="3540557" algn="l"/>
                <a:tab pos="4425696" algn="l"/>
                <a:tab pos="5310835" algn="l"/>
                <a:tab pos="6194438" algn="l"/>
                <a:tab pos="7079577" algn="l"/>
                <a:tab pos="7964717" algn="l"/>
                <a:tab pos="8849856" algn="l"/>
                <a:tab pos="9734995" algn="l"/>
              </a:tabLs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1842" indent="-221285" defTabSz="434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139" algn="l"/>
                <a:tab pos="1770278" algn="l"/>
                <a:tab pos="2655418" algn="l"/>
                <a:tab pos="3540557" algn="l"/>
                <a:tab pos="4425696" algn="l"/>
                <a:tab pos="5310835" algn="l"/>
                <a:tab pos="6194438" algn="l"/>
                <a:tab pos="7079577" algn="l"/>
                <a:tab pos="7964717" algn="l"/>
                <a:tab pos="8849856" algn="l"/>
                <a:tab pos="9734995" algn="l"/>
              </a:tabLs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2E22F3-1C93-8E49-9DCE-A0C47E76EEE3}" type="slidenum">
              <a:rPr lang="en-AU" sz="1300"/>
              <a:pPr eaLnBrk="1" hangingPunct="1"/>
              <a:t>3</a:t>
            </a:fld>
            <a:endParaRPr lang="en-AU" sz="13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034" y="749400"/>
            <a:ext cx="4897609" cy="3742358"/>
          </a:xfrm>
          <a:prstGeom prst="rect">
            <a:avLst/>
          </a:prstGeo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AU" dirty="0" smtClean="0">
                <a:latin typeface="Times New Roman" charset="0"/>
              </a:rPr>
              <a:t>Residual </a:t>
            </a:r>
            <a:r>
              <a:rPr lang="en-AU" dirty="0">
                <a:latin typeface="Times New Roman" charset="0"/>
              </a:rPr>
              <a:t>is included in the land sink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75" y="749300"/>
            <a:ext cx="4987925" cy="3741738"/>
          </a:xfrm>
          <a:prstGeom prst="rect">
            <a:avLst/>
          </a:prstGeom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How to tackle – atm inv., inventories…</a:t>
            </a:r>
          </a:p>
          <a:p>
            <a:pPr>
              <a:lnSpc>
                <a:spcPct val="11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Atmospheric inversion problems: </a:t>
            </a:r>
            <a:r>
              <a:rPr lang="en-GB" b="1">
                <a:solidFill>
                  <a:srgbClr val="0000FF"/>
                </a:solidFill>
                <a:latin typeface="Calibri" charset="0"/>
                <a:ea typeface="ＭＳ Ｐゴシック" charset="0"/>
                <a:cs typeface="Calibri" charset="0"/>
              </a:rPr>
              <a:t>Strengths: </a:t>
            </a:r>
            <a:r>
              <a:rPr lang="en-GB">
                <a:solidFill>
                  <a:srgbClr val="0000FF"/>
                </a:solidFill>
                <a:latin typeface="Calibri" charset="0"/>
                <a:ea typeface="ＭＳ Ｐゴシック" charset="0"/>
                <a:cs typeface="Calibri" charset="0"/>
              </a:rPr>
              <a:t>Include all processes, Can be verified (independ</a:t>
            </a:r>
            <a:r>
              <a:rPr lang="fr-FR">
                <a:solidFill>
                  <a:srgbClr val="0000FF"/>
                </a:solidFill>
                <a:latin typeface="Calibri" charset="0"/>
                <a:ea typeface="ＭＳ Ｐゴシック" charset="0"/>
                <a:cs typeface="Calibri" charset="0"/>
              </a:rPr>
              <a:t>e</a:t>
            </a:r>
            <a:r>
              <a:rPr lang="en-GB">
                <a:solidFill>
                  <a:srgbClr val="0000FF"/>
                </a:solidFill>
                <a:latin typeface="Calibri" charset="0"/>
                <a:ea typeface="ＭＳ Ｐゴシック" charset="0"/>
                <a:cs typeface="Calibri" charset="0"/>
              </a:rPr>
              <a:t>nt groups), </a:t>
            </a:r>
            <a:r>
              <a:rPr lang="fr-FR">
                <a:solidFill>
                  <a:srgbClr val="0000FF"/>
                </a:solidFill>
                <a:latin typeface="Calibri" charset="0"/>
                <a:ea typeface="ＭＳ Ｐゴシック" charset="0"/>
                <a:cs typeface="Calibri" charset="0"/>
              </a:rPr>
              <a:t>A</a:t>
            </a:r>
            <a:r>
              <a:rPr lang="en-GB">
                <a:solidFill>
                  <a:srgbClr val="0000FF"/>
                </a:solidFill>
                <a:latin typeface="Calibri" charset="0"/>
                <a:ea typeface="ＭＳ Ｐゴシック" charset="0"/>
                <a:cs typeface="Calibri" charset="0"/>
              </a:rPr>
              <a:t>ccurate at global scale</a:t>
            </a:r>
          </a:p>
          <a:p>
            <a:pPr>
              <a:lnSpc>
                <a:spcPct val="110000"/>
              </a:lnSpc>
            </a:pPr>
            <a:r>
              <a:rPr lang="en-GB" b="1">
                <a:solidFill>
                  <a:srgbClr val="FF0000"/>
                </a:solidFill>
                <a:latin typeface="Calibri" charset="0"/>
                <a:ea typeface="ＭＳ Ｐゴシック" charset="0"/>
                <a:cs typeface="Calibri" charset="0"/>
              </a:rPr>
              <a:t>Weaknesses: </a:t>
            </a:r>
            <a:r>
              <a:rPr lang="fr-FR">
                <a:solidFill>
                  <a:srgbClr val="FF0000"/>
                </a:solidFill>
                <a:latin typeface="Calibri" charset="0"/>
                <a:ea typeface="ＭＳ Ｐゴシック" charset="0"/>
                <a:cs typeface="Calibri" charset="0"/>
              </a:rPr>
              <a:t>N</a:t>
            </a:r>
            <a:r>
              <a:rPr lang="en-GB">
                <a:solidFill>
                  <a:srgbClr val="FF0000"/>
                </a:solidFill>
                <a:latin typeface="Calibri" charset="0"/>
                <a:ea typeface="ＭＳ Ｐゴシック" charset="0"/>
                <a:cs typeface="Calibri" charset="0"/>
              </a:rPr>
              <a:t>o insight on the processes, Poor regional constraint, No predictive capability, Prior error structure difficult to establish</a:t>
            </a:r>
          </a:p>
          <a:p>
            <a:pPr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Bottom up approach, obs, INVENTORY (read RECCAP)</a:t>
            </a:r>
          </a:p>
          <a:p>
            <a:pPr>
              <a:spcBef>
                <a:spcPct val="0"/>
              </a:spcBef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Look at what we have: observations. Only they provide the door to the real world. They should provide the backbone of the research.</a:t>
            </a:r>
          </a:p>
          <a:p>
            <a:pPr>
              <a:spcBef>
                <a:spcPct val="0"/>
              </a:spcBef>
            </a:pPr>
            <a:r>
              <a:rPr lang="de-DE">
                <a:latin typeface="Times New Roman" charset="0"/>
                <a:ea typeface="ＭＳ Ｐゴシック" charset="0"/>
                <a:cs typeface="ＭＳ Ｐゴシック" charset="0"/>
              </a:rPr>
              <a:t>To paraphrase the Philosopher Imanuel Kant, “</a:t>
            </a:r>
            <a:r>
              <a:rPr lang="de-DE" altLang="ja-JP">
                <a:latin typeface="Times New Roman" charset="0"/>
                <a:ea typeface="ＭＳ Ｐゴシック" charset="0"/>
                <a:cs typeface="ＭＳ Ｐゴシック" charset="0"/>
              </a:rPr>
              <a:t>models without data are empty, and data without models are blind.</a:t>
            </a:r>
            <a:r>
              <a:rPr lang="de-DE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de-DE" altLang="ja-JP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</a:pPr>
            <a:r>
              <a:rPr lang="de-DE">
                <a:latin typeface="Times New Roman" charset="0"/>
                <a:ea typeface="ＭＳ Ｐゴシック" charset="0"/>
                <a:cs typeface="ＭＳ Ｐゴシック" charset="0"/>
              </a:rPr>
              <a:t>Eddy + forest</a:t>
            </a:r>
          </a:p>
          <a:p>
            <a:pPr>
              <a:spcBef>
                <a:spcPct val="0"/>
              </a:spcBef>
            </a:pPr>
            <a:r>
              <a:rPr lang="de-DE">
                <a:latin typeface="ヒラギノ角ゴ Pro W3" charset="0"/>
                <a:ea typeface="ＭＳ Ｐゴシック" charset="0"/>
                <a:cs typeface="ＭＳ Ｐゴシック" charset="0"/>
              </a:rPr>
              <a:t>Remote sensing of veg</a:t>
            </a:r>
          </a:p>
          <a:p>
            <a:pPr>
              <a:spcBef>
                <a:spcPct val="0"/>
              </a:spcBef>
            </a:pPr>
            <a:r>
              <a:rPr lang="de-DE">
                <a:latin typeface="Times New Roman" charset="0"/>
                <a:ea typeface="ＭＳ Ｐゴシック" charset="0"/>
                <a:cs typeface="ＭＳ Ｐゴシック" charset="0"/>
              </a:rPr>
              <a:t>Remote stat + tall</a:t>
            </a:r>
          </a:p>
          <a:p>
            <a:pPr>
              <a:spcBef>
                <a:spcPct val="0"/>
              </a:spcBef>
            </a:pPr>
            <a:r>
              <a:rPr lang="de-DE">
                <a:latin typeface="ヒラギノ角ゴ Pro W3" charset="0"/>
                <a:ea typeface="ＭＳ Ｐゴシック" charset="0"/>
                <a:cs typeface="ＭＳ Ｐゴシック" charset="0"/>
              </a:rPr>
              <a:t>Remote sensing CO2 (dünn, label ausserhalb)</a:t>
            </a:r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b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20 – 30 years Carbon cycle</a:t>
            </a: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 reanalysis using</a:t>
            </a:r>
            <a:br>
              <a:rPr lang="en-US" b="1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all data constraints : short and long time scales.</a:t>
            </a:r>
            <a:br>
              <a:rPr lang="en-US" b="1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b="1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Estimate </a:t>
            </a:r>
            <a:r>
              <a:rPr lang="en-US" b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LAND &amp; OCEAN</a:t>
            </a: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 CO2 fluxes</a:t>
            </a:r>
          </a:p>
          <a:p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Estimate </a:t>
            </a:r>
            <a:r>
              <a:rPr lang="en-US" b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LAND carbon stocks</a:t>
            </a: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 variations</a:t>
            </a:r>
          </a:p>
          <a:p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Estimate </a:t>
            </a:r>
            <a:r>
              <a:rPr lang="en-US" b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Associated Errors</a:t>
            </a:r>
          </a:p>
          <a:p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Provide</a:t>
            </a:r>
            <a:r>
              <a:rPr lang="en-US" b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 an optimized land ecosystem model</a:t>
            </a:r>
            <a:br>
              <a:rPr lang="en-US" b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b="1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GB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To EVALUATE  </a:t>
            </a:r>
            <a:r>
              <a:rPr lang="en-GB" b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C-Climate Model </a:t>
            </a:r>
            <a:br>
              <a:rPr lang="en-GB" b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To FORECAST </a:t>
            </a:r>
            <a:r>
              <a:rPr lang="en-GB" b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future C cycle</a:t>
            </a:r>
            <a:br>
              <a:rPr lang="en-GB" b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To ATTRIBUTE </a:t>
            </a:r>
            <a:r>
              <a:rPr lang="en-GB" b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current C balance </a:t>
            </a:r>
            <a:r>
              <a:rPr lang="en-GB" b="1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918769-3610-C240-9A58-AF3454B6B329}" type="slidenum">
              <a:rPr lang="fr-FR" sz="1300">
                <a:latin typeface="Times New Roman" charset="0"/>
              </a:rPr>
              <a:pPr/>
              <a:t>7</a:t>
            </a:fld>
            <a:endParaRPr lang="fr-FR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7EFFEC5-D3E3-B145-BF00-06C86D937E3C}" type="slidenum">
              <a:rPr lang="en-US" sz="1200" b="0"/>
              <a:pPr eaLnBrk="1" hangingPunct="1"/>
              <a:t>9</a:t>
            </a:fld>
            <a:endParaRPr lang="en-US" sz="1200" b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2946" y="748665"/>
            <a:ext cx="4531783" cy="3743325"/>
          </a:xfrm>
          <a:prstGeom prst="rect">
            <a:avLst/>
          </a:prstGeo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045" tIns="43023" rIns="86045" bIns="43023"/>
          <a:lstStyle/>
          <a:p>
            <a:endParaRPr lang="fr-FR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3288" y="749300"/>
            <a:ext cx="4991100" cy="3743325"/>
          </a:xfrm>
          <a:prstGeom prst="rect">
            <a:avLst/>
          </a:prstGeo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>
              <a:latin typeface="Times New Roman" charset="0"/>
              <a:ea typeface="MS PGothic" charset="0"/>
            </a:endParaRPr>
          </a:p>
        </p:txBody>
      </p:sp>
      <p:sp>
        <p:nvSpPr>
          <p:cNvPr id="27651" name="Slide Number Placeholder 3"/>
          <p:cNvSpPr txBox="1">
            <a:spLocks noGrp="1"/>
          </p:cNvSpPr>
          <p:nvPr/>
        </p:nvSpPr>
        <p:spPr bwMode="auto">
          <a:xfrm>
            <a:off x="3850443" y="9481358"/>
            <a:ext cx="2945659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CC735EA1-970F-4F4F-8900-EC046437A738}" type="slidenum">
              <a:rPr lang="fr-FR" sz="1200" b="0">
                <a:latin typeface="Calibri" charset="0"/>
              </a:rPr>
              <a:pPr algn="r" eaLnBrk="1" hangingPunct="1"/>
              <a:t>18</a:t>
            </a:fld>
            <a:endParaRPr lang="fr-FR" sz="1200" b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3288" y="749300"/>
            <a:ext cx="4991100" cy="3743325"/>
          </a:xfrm>
          <a:prstGeom prst="rect">
            <a:avLst/>
          </a:prstGeo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>
              <a:latin typeface="Times New Roman" charset="0"/>
              <a:ea typeface="MS PGothic" charset="0"/>
            </a:endParaRPr>
          </a:p>
        </p:txBody>
      </p:sp>
      <p:sp>
        <p:nvSpPr>
          <p:cNvPr id="27651" name="Slide Number Placeholder 3"/>
          <p:cNvSpPr txBox="1">
            <a:spLocks noGrp="1"/>
          </p:cNvSpPr>
          <p:nvPr/>
        </p:nvSpPr>
        <p:spPr bwMode="auto">
          <a:xfrm>
            <a:off x="3850443" y="9481358"/>
            <a:ext cx="2945659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CC735EA1-970F-4F4F-8900-EC046437A738}" type="slidenum">
              <a:rPr lang="fr-FR" sz="1200" b="0">
                <a:latin typeface="Calibri" charset="0"/>
              </a:rPr>
              <a:pPr algn="r" eaLnBrk="1" hangingPunct="1"/>
              <a:t>19</a:t>
            </a:fld>
            <a:endParaRPr lang="fr-FR" sz="1200" b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3288" y="749300"/>
            <a:ext cx="4991100" cy="3743325"/>
          </a:xfrm>
          <a:prstGeom prst="rect">
            <a:avLst/>
          </a:prstGeo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>
              <a:latin typeface="Times New Roman" charset="0"/>
              <a:ea typeface="MS PGothic" charset="0"/>
            </a:endParaRPr>
          </a:p>
        </p:txBody>
      </p:sp>
      <p:sp>
        <p:nvSpPr>
          <p:cNvPr id="27651" name="Slide Number Placeholder 3"/>
          <p:cNvSpPr txBox="1">
            <a:spLocks noGrp="1"/>
          </p:cNvSpPr>
          <p:nvPr/>
        </p:nvSpPr>
        <p:spPr bwMode="auto">
          <a:xfrm>
            <a:off x="3850443" y="9481358"/>
            <a:ext cx="2945659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CC735EA1-970F-4F4F-8900-EC046437A738}" type="slidenum">
              <a:rPr lang="fr-FR" sz="1200" b="0">
                <a:latin typeface="Calibri" charset="0"/>
              </a:rPr>
              <a:pPr algn="r" eaLnBrk="1" hangingPunct="1"/>
              <a:t>20</a:t>
            </a:fld>
            <a:endParaRPr lang="fr-FR" sz="1200" b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75" y="749300"/>
            <a:ext cx="4987925" cy="3741738"/>
          </a:xfrm>
          <a:prstGeom prst="rect">
            <a:avLst/>
          </a:prstGeom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Fossil fuel from EDGAR database, UNFCCC National Inventory Reports, the GAINS database, and the VULCAN project for the US are used</a:t>
            </a:r>
            <a:r>
              <a:rPr lang="en-GB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Global maps of biomass burning emissions are taken from the GVFEDv2.0 dataset based upon ATSR and MODIS fire counts and burned area information (Van der Werf et al., 2006) 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7586DC-FE6D-6B4C-857C-868543827819}" type="slidenum">
              <a:rPr lang="fr-FR" sz="1300">
                <a:latin typeface="Times New Roman" charset="0"/>
              </a:rPr>
              <a:pPr/>
              <a:t>23</a:t>
            </a:fld>
            <a:endParaRPr lang="fr-FR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75" y="749300"/>
            <a:ext cx="4987925" cy="3741738"/>
          </a:xfrm>
          <a:prstGeom prst="rect">
            <a:avLst/>
          </a:prstGeom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Fossil fuel from EDGAR database, UNFCCC National Inventory Reports, the GAINS database, and the VULCAN project for the US are used</a:t>
            </a:r>
            <a:r>
              <a:rPr lang="en-GB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Global maps of biomass burning emissions are taken from the GVFEDv2.0 dataset based upon ATSR and MODIS fire counts and burned area information (Van der Werf et al., 2006) 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7586DC-FE6D-6B4C-857C-868543827819}" type="slidenum">
              <a:rPr lang="fr-FR" sz="1300">
                <a:latin typeface="Times New Roman" charset="0"/>
              </a:rPr>
              <a:pPr/>
              <a:t>24</a:t>
            </a:fld>
            <a:endParaRPr lang="fr-FR" sz="13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6"/>
          <p:cNvCxnSpPr/>
          <p:nvPr userDrawn="1"/>
        </p:nvCxnSpPr>
        <p:spPr>
          <a:xfrm>
            <a:off x="0" y="6237312"/>
            <a:ext cx="9144000" cy="12676"/>
          </a:xfrm>
          <a:prstGeom prst="line">
            <a:avLst/>
          </a:prstGeom>
          <a:noFill/>
          <a:ln w="25400" cap="flat" cmpd="sng" algn="ctr">
            <a:solidFill>
              <a:srgbClr val="6DA547"/>
            </a:solidFill>
            <a:prstDash val="solid"/>
          </a:ln>
          <a:effectLst/>
        </p:spPr>
      </p:cxnSp>
      <p:sp>
        <p:nvSpPr>
          <p:cNvPr id="14" name="TextBox 17"/>
          <p:cNvSpPr txBox="1">
            <a:spLocks noChangeArrowheads="1"/>
          </p:cNvSpPr>
          <p:nvPr userDrawn="1"/>
        </p:nvSpPr>
        <p:spPr bwMode="auto">
          <a:xfrm>
            <a:off x="107504" y="6433591"/>
            <a:ext cx="28135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fr-FR" sz="1400" b="1" i="0" dirty="0" smtClean="0">
                <a:solidFill>
                  <a:schemeClr val="tx1"/>
                </a:solidFill>
                <a:latin typeface="Palatino" charset="0"/>
              </a:rPr>
              <a:t>ICDC9, Beijing, Philippe Peylin</a:t>
            </a:r>
            <a:endParaRPr lang="en-US" sz="1400" b="1" i="0" dirty="0" smtClean="0">
              <a:solidFill>
                <a:schemeClr val="tx1"/>
              </a:solidFill>
              <a:latin typeface="Palatino" charset="0"/>
            </a:endParaRPr>
          </a:p>
        </p:txBody>
      </p:sp>
      <p:pic>
        <p:nvPicPr>
          <p:cNvPr id="15" name="Picture 4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2"/>
          <a:stretch>
            <a:fillRect/>
          </a:stretch>
        </p:blipFill>
        <p:spPr bwMode="auto">
          <a:xfrm>
            <a:off x="6228184" y="6381328"/>
            <a:ext cx="3952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309320"/>
            <a:ext cx="7413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5" descr="Logo_UVSQ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41" y="6309320"/>
            <a:ext cx="3603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7" descr="cea quadri"/>
          <p:cNvPicPr preferRelativeResize="0"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381328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74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2"/>
          <p:cNvCxnSpPr/>
          <p:nvPr userDrawn="1"/>
        </p:nvCxnSpPr>
        <p:spPr>
          <a:xfrm>
            <a:off x="1195388" y="723900"/>
            <a:ext cx="7948612" cy="4763"/>
          </a:xfrm>
          <a:prstGeom prst="line">
            <a:avLst/>
          </a:prstGeom>
          <a:ln>
            <a:solidFill>
              <a:srgbClr val="FFC6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4543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15616" y="44624"/>
            <a:ext cx="7992888" cy="706090"/>
          </a:xfrm>
          <a:prstGeom prst="rect">
            <a:avLst/>
          </a:prstGeom>
        </p:spPr>
        <p:txBody>
          <a:bodyPr/>
          <a:lstStyle>
            <a:lvl1pPr algn="r">
              <a:defRPr sz="3200" b="1" baseline="0">
                <a:solidFill>
                  <a:srgbClr val="008000"/>
                </a:solidFill>
                <a:latin typeface="+mn-l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emi-cadre 12"/>
          <p:cNvSpPr>
            <a:spLocks/>
          </p:cNvSpPr>
          <p:nvPr/>
        </p:nvSpPr>
        <p:spPr bwMode="auto">
          <a:xfrm flipH="1" flipV="1">
            <a:off x="1763713" y="549275"/>
            <a:ext cx="7056437" cy="287338"/>
          </a:xfrm>
          <a:custGeom>
            <a:avLst/>
            <a:gdLst>
              <a:gd name="T0" fmla="*/ 0 w 7056437"/>
              <a:gd name="T1" fmla="*/ 0 h 287338"/>
              <a:gd name="T2" fmla="*/ 7056437 w 7056437"/>
              <a:gd name="T3" fmla="*/ 0 h 287338"/>
              <a:gd name="T4" fmla="*/ 4704315 w 7056437"/>
              <a:gd name="T5" fmla="*/ 95778 h 287338"/>
              <a:gd name="T6" fmla="*/ 95778 w 7056437"/>
              <a:gd name="T7" fmla="*/ 95778 h 287338"/>
              <a:gd name="T8" fmla="*/ 95778 w 7056437"/>
              <a:gd name="T9" fmla="*/ 283438 h 287338"/>
              <a:gd name="T10" fmla="*/ 0 w 7056437"/>
              <a:gd name="T11" fmla="*/ 287338 h 287338"/>
              <a:gd name="T12" fmla="*/ 0 w 7056437"/>
              <a:gd name="T13" fmla="*/ 0 h 2873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056437" h="287338">
                <a:moveTo>
                  <a:pt x="0" y="0"/>
                </a:moveTo>
                <a:lnTo>
                  <a:pt x="7056437" y="0"/>
                </a:lnTo>
                <a:lnTo>
                  <a:pt x="4704315" y="95778"/>
                </a:lnTo>
                <a:lnTo>
                  <a:pt x="95778" y="95778"/>
                </a:lnTo>
                <a:lnTo>
                  <a:pt x="95778" y="283438"/>
                </a:lnTo>
                <a:lnTo>
                  <a:pt x="0" y="287338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9999"/>
            </a:srgbClr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sq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4543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83568" y="58614"/>
            <a:ext cx="7992888" cy="706090"/>
          </a:xfrm>
          <a:prstGeom prst="rect">
            <a:avLst/>
          </a:prstGeom>
        </p:spPr>
        <p:txBody>
          <a:bodyPr/>
          <a:lstStyle>
            <a:lvl1pPr algn="r">
              <a:defRPr sz="3200" b="1" baseline="0">
                <a:solidFill>
                  <a:srgbClr val="008000"/>
                </a:solidFill>
                <a:latin typeface="+mn-l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41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603957"/>
      </p:ext>
    </p:extLst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99592" y="0"/>
            <a:ext cx="8244408" cy="750714"/>
          </a:xfrm>
          <a:prstGeom prst="rect">
            <a:avLst/>
          </a:prstGeom>
          <a:solidFill>
            <a:srgbClr val="EAFFBE"/>
          </a:solidFill>
        </p:spPr>
        <p:txBody>
          <a:bodyPr anchor="ctr" anchorCtr="0"/>
          <a:lstStyle>
            <a:lvl1pPr algn="r">
              <a:defRPr sz="3200" b="0" baseline="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cxnSp>
        <p:nvCxnSpPr>
          <p:cNvPr id="5" name="Straight Connector 2"/>
          <p:cNvCxnSpPr/>
          <p:nvPr userDrawn="1"/>
        </p:nvCxnSpPr>
        <p:spPr>
          <a:xfrm>
            <a:off x="899592" y="764704"/>
            <a:ext cx="8244408" cy="0"/>
          </a:xfrm>
          <a:prstGeom prst="line">
            <a:avLst/>
          </a:prstGeom>
          <a:ln w="57150" cmpd="sng">
            <a:solidFill>
              <a:srgbClr val="FFC6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4543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7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emi-cadre 12"/>
          <p:cNvSpPr>
            <a:spLocks/>
          </p:cNvSpPr>
          <p:nvPr/>
        </p:nvSpPr>
        <p:spPr bwMode="auto">
          <a:xfrm flipH="1" flipV="1">
            <a:off x="1763713" y="549275"/>
            <a:ext cx="7056437" cy="287338"/>
          </a:xfrm>
          <a:custGeom>
            <a:avLst/>
            <a:gdLst>
              <a:gd name="T0" fmla="*/ 0 w 7056437"/>
              <a:gd name="T1" fmla="*/ 0 h 287338"/>
              <a:gd name="T2" fmla="*/ 7056437 w 7056437"/>
              <a:gd name="T3" fmla="*/ 0 h 287338"/>
              <a:gd name="T4" fmla="*/ 4704315 w 7056437"/>
              <a:gd name="T5" fmla="*/ 95778 h 287338"/>
              <a:gd name="T6" fmla="*/ 95778 w 7056437"/>
              <a:gd name="T7" fmla="*/ 95778 h 287338"/>
              <a:gd name="T8" fmla="*/ 95778 w 7056437"/>
              <a:gd name="T9" fmla="*/ 283438 h 287338"/>
              <a:gd name="T10" fmla="*/ 0 w 7056437"/>
              <a:gd name="T11" fmla="*/ 287338 h 287338"/>
              <a:gd name="T12" fmla="*/ 0 w 7056437"/>
              <a:gd name="T13" fmla="*/ 0 h 2873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056437" h="287338">
                <a:moveTo>
                  <a:pt x="0" y="0"/>
                </a:moveTo>
                <a:lnTo>
                  <a:pt x="7056437" y="0"/>
                </a:lnTo>
                <a:lnTo>
                  <a:pt x="4704315" y="95778"/>
                </a:lnTo>
                <a:lnTo>
                  <a:pt x="95778" y="95778"/>
                </a:lnTo>
                <a:lnTo>
                  <a:pt x="95778" y="283438"/>
                </a:lnTo>
                <a:lnTo>
                  <a:pt x="0" y="287338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9999"/>
            </a:srgbClr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sq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4543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92888" cy="706090"/>
          </a:xfrm>
          <a:prstGeom prst="rect">
            <a:avLst/>
          </a:prstGeom>
        </p:spPr>
        <p:txBody>
          <a:bodyPr/>
          <a:lstStyle>
            <a:lvl1pPr algn="r">
              <a:defRPr sz="3200" b="1" baseline="0">
                <a:solidFill>
                  <a:srgbClr val="008000"/>
                </a:solidFill>
                <a:latin typeface="+mn-l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7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022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43CD6D-8F46-8847-9224-545D9314F4FF}" type="datetimeFigureOut">
              <a:rPr lang="fr-FR" smtClean="0"/>
              <a:t>31/03/14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EB6F24-DCFF-8447-A324-644830FC9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20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71EB9D-A569-FE44-95E3-AC792990BDDE}" type="datetime1">
              <a:rPr lang="en-US"/>
              <a:pPr/>
              <a:t>31/03/14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3CCA93-3BB2-9F45-BDCF-7E3A44AFAC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8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6"/>
          <p:cNvCxnSpPr/>
          <p:nvPr userDrawn="1"/>
        </p:nvCxnSpPr>
        <p:spPr>
          <a:xfrm>
            <a:off x="0" y="6237312"/>
            <a:ext cx="9144000" cy="12676"/>
          </a:xfrm>
          <a:prstGeom prst="line">
            <a:avLst/>
          </a:prstGeom>
          <a:noFill/>
          <a:ln w="25400" cap="flat" cmpd="sng" algn="ctr">
            <a:solidFill>
              <a:srgbClr val="6DA547"/>
            </a:solidFill>
            <a:prstDash val="solid"/>
          </a:ln>
          <a:effectLst/>
        </p:spPr>
      </p:cxnSp>
      <p:pic>
        <p:nvPicPr>
          <p:cNvPr id="15" name="Picture 4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2"/>
          <a:stretch>
            <a:fillRect/>
          </a:stretch>
        </p:blipFill>
        <p:spPr bwMode="auto">
          <a:xfrm>
            <a:off x="6228184" y="6381328"/>
            <a:ext cx="3952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309320"/>
            <a:ext cx="7413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5" descr="Logo_UVSQ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41" y="6309320"/>
            <a:ext cx="3603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7" descr="cea quadri"/>
          <p:cNvPicPr preferRelativeResize="0"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381328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138066" y="6433591"/>
            <a:ext cx="14095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400" dirty="0" smtClean="0">
                <a:solidFill>
                  <a:schemeClr val="tx1"/>
                </a:solidFill>
                <a:latin typeface="Palatino" charset="0"/>
              </a:rPr>
              <a:t>ICDC9, Beijing</a:t>
            </a:r>
            <a:endParaRPr lang="en-US" sz="1400" dirty="0" smtClean="0">
              <a:solidFill>
                <a:schemeClr val="tx1"/>
              </a:solidFill>
              <a:latin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05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031753"/>
      </p:ext>
    </p:extLst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6" Type="http://schemas.openxmlformats.org/officeDocument/2006/relationships/image" Target="../media/image6.png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5"/>
            <a:ext cx="82296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215900" y="6429375"/>
            <a:ext cx="2133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fr-FR" sz="1000">
              <a:latin typeface="Comic Sans MS" charset="0"/>
            </a:endParaRPr>
          </a:p>
        </p:txBody>
      </p:sp>
      <p:sp>
        <p:nvSpPr>
          <p:cNvPr id="15365" name="Line 11"/>
          <p:cNvSpPr>
            <a:spLocks noChangeShapeType="1"/>
          </p:cNvSpPr>
          <p:nvPr/>
        </p:nvSpPr>
        <p:spPr bwMode="auto">
          <a:xfrm flipH="1">
            <a:off x="179388" y="6237288"/>
            <a:ext cx="81375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6" name="Rectangle 12"/>
          <p:cNvSpPr>
            <a:spLocks noChangeArrowheads="1"/>
          </p:cNvSpPr>
          <p:nvPr/>
        </p:nvSpPr>
        <p:spPr bwMode="auto">
          <a:xfrm>
            <a:off x="8532813" y="6094413"/>
            <a:ext cx="57626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z="1000">
              <a:latin typeface="Comic Sans MS" charset="0"/>
            </a:endParaRPr>
          </a:p>
        </p:txBody>
      </p:sp>
      <p:sp>
        <p:nvSpPr>
          <p:cNvPr id="15367" name="Line 13"/>
          <p:cNvSpPr>
            <a:spLocks noChangeShapeType="1"/>
          </p:cNvSpPr>
          <p:nvPr/>
        </p:nvSpPr>
        <p:spPr bwMode="auto">
          <a:xfrm flipH="1">
            <a:off x="250825" y="6237288"/>
            <a:ext cx="806608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8" name="Rectangle 14"/>
          <p:cNvSpPr>
            <a:spLocks noChangeArrowheads="1"/>
          </p:cNvSpPr>
          <p:nvPr/>
        </p:nvSpPr>
        <p:spPr bwMode="auto">
          <a:xfrm>
            <a:off x="8604250" y="6454775"/>
            <a:ext cx="5762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5D78B2D-44E2-1840-9DFD-3C9ADBF4DF2D}" type="slidenum">
              <a:rPr lang="fr-FR" sz="1000">
                <a:latin typeface="Comic Sans MS" charset="0"/>
              </a:rPr>
              <a:pPr/>
              <a:t>‹#›</a:t>
            </a:fld>
            <a:endParaRPr lang="fr-FR" sz="1000">
              <a:latin typeface="Comic Sans MS" charset="0"/>
            </a:endParaRPr>
          </a:p>
        </p:txBody>
      </p:sp>
      <p:pic>
        <p:nvPicPr>
          <p:cNvPr id="11" name="Picture 1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8" r="27127" b="20874"/>
          <a:stretch/>
        </p:blipFill>
        <p:spPr bwMode="auto">
          <a:xfrm>
            <a:off x="107504" y="79557"/>
            <a:ext cx="524614" cy="68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418" r:id="rId2"/>
    <p:sldLayoutId id="2147484411" r:id="rId3"/>
    <p:sldLayoutId id="2147484406" r:id="rId4"/>
    <p:sldLayoutId id="2147484425" r:id="rId5"/>
    <p:sldLayoutId id="2147484426" r:id="rId6"/>
    <p:sldLayoutId id="2147484430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A33"/>
        </a:buClr>
        <a:buFont typeface="Wingdings 3" charset="0"/>
        <a:buChar char="p"/>
        <a:defRPr sz="24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A33"/>
        </a:buClr>
        <a:buFont typeface="Webdings" charset="0"/>
        <a:buChar char="4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A33"/>
        </a:buClr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A33"/>
        </a:buClr>
        <a:buFont typeface="Wingdings 2" charset="0"/>
        <a:buChar char="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A33"/>
        </a:buClr>
        <a:buFont typeface="Wingdings" charset="0"/>
        <a:buChar char="§"/>
        <a:defRPr sz="1400" i="1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CA33"/>
        </a:buClr>
        <a:buFont typeface="Wingdings" pitchFamily="2" charset="2"/>
        <a:buChar char="§"/>
        <a:defRPr sz="1400" 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CA33"/>
        </a:buClr>
        <a:buFont typeface="Wingdings" pitchFamily="2" charset="2"/>
        <a:buChar char="§"/>
        <a:defRPr sz="1400" 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CA33"/>
        </a:buClr>
        <a:buFont typeface="Wingdings" pitchFamily="2" charset="2"/>
        <a:buChar char="§"/>
        <a:defRPr sz="1400" 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CA33"/>
        </a:buClr>
        <a:buFont typeface="Wingdings" pitchFamily="2" charset="2"/>
        <a:buChar char="§"/>
        <a:defRPr sz="1400" i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5"/>
            <a:ext cx="82296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215900" y="6429375"/>
            <a:ext cx="2133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fr-FR" sz="1000">
              <a:latin typeface="Comic Sans MS" charset="0"/>
            </a:endParaRPr>
          </a:p>
        </p:txBody>
      </p:sp>
      <p:sp>
        <p:nvSpPr>
          <p:cNvPr id="15365" name="Line 11"/>
          <p:cNvSpPr>
            <a:spLocks noChangeShapeType="1"/>
          </p:cNvSpPr>
          <p:nvPr/>
        </p:nvSpPr>
        <p:spPr bwMode="auto">
          <a:xfrm flipH="1">
            <a:off x="179388" y="6237288"/>
            <a:ext cx="81375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6" name="Rectangle 12"/>
          <p:cNvSpPr>
            <a:spLocks noChangeArrowheads="1"/>
          </p:cNvSpPr>
          <p:nvPr/>
        </p:nvSpPr>
        <p:spPr bwMode="auto">
          <a:xfrm>
            <a:off x="8532813" y="6094413"/>
            <a:ext cx="57626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z="1000">
              <a:latin typeface="Comic Sans MS" charset="0"/>
            </a:endParaRPr>
          </a:p>
        </p:txBody>
      </p:sp>
      <p:sp>
        <p:nvSpPr>
          <p:cNvPr id="15367" name="Line 13"/>
          <p:cNvSpPr>
            <a:spLocks noChangeShapeType="1"/>
          </p:cNvSpPr>
          <p:nvPr/>
        </p:nvSpPr>
        <p:spPr bwMode="auto">
          <a:xfrm flipH="1">
            <a:off x="250825" y="6237288"/>
            <a:ext cx="806608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8" name="Rectangle 14"/>
          <p:cNvSpPr>
            <a:spLocks noChangeArrowheads="1"/>
          </p:cNvSpPr>
          <p:nvPr/>
        </p:nvSpPr>
        <p:spPr bwMode="auto">
          <a:xfrm>
            <a:off x="8604250" y="6454775"/>
            <a:ext cx="5762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5D78B2D-44E2-1840-9DFD-3C9ADBF4DF2D}" type="slidenum">
              <a:rPr lang="fr-FR" sz="1000">
                <a:latin typeface="Comic Sans MS" charset="0"/>
              </a:rPr>
              <a:pPr/>
              <a:t>‹#›</a:t>
            </a:fld>
            <a:endParaRPr lang="fr-FR" sz="1000">
              <a:latin typeface="Comic Sans MS" charset="0"/>
            </a:endParaRPr>
          </a:p>
        </p:txBody>
      </p:sp>
      <p:pic>
        <p:nvPicPr>
          <p:cNvPr id="11" name="Picture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8" r="27127" b="20874"/>
          <a:stretch/>
        </p:blipFill>
        <p:spPr bwMode="auto">
          <a:xfrm>
            <a:off x="107504" y="79557"/>
            <a:ext cx="648072" cy="84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3" r:id="rId3"/>
    <p:sldLayoutId id="2147484422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A33"/>
        </a:buClr>
        <a:buFont typeface="Wingdings 3" charset="0"/>
        <a:buChar char="p"/>
        <a:defRPr sz="24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A33"/>
        </a:buClr>
        <a:buFont typeface="Webdings" charset="0"/>
        <a:buChar char="4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A33"/>
        </a:buClr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A33"/>
        </a:buClr>
        <a:buFont typeface="Wingdings 2" charset="0"/>
        <a:buChar char="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A33"/>
        </a:buClr>
        <a:buFont typeface="Wingdings" charset="0"/>
        <a:buChar char="§"/>
        <a:defRPr sz="1400" i="1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CA33"/>
        </a:buClr>
        <a:buFont typeface="Wingdings" pitchFamily="2" charset="2"/>
        <a:buChar char="§"/>
        <a:defRPr sz="1400" 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CA33"/>
        </a:buClr>
        <a:buFont typeface="Wingdings" pitchFamily="2" charset="2"/>
        <a:buChar char="§"/>
        <a:defRPr sz="1400" 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CA33"/>
        </a:buClr>
        <a:buFont typeface="Wingdings" pitchFamily="2" charset="2"/>
        <a:buChar char="§"/>
        <a:defRPr sz="1400" 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CA33"/>
        </a:buClr>
        <a:buFont typeface="Wingdings" pitchFamily="2" charset="2"/>
        <a:buChar char="§"/>
        <a:defRPr sz="1400" i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wmf"/><Relationship Id="rId5" Type="http://schemas.openxmlformats.org/officeDocument/2006/relationships/image" Target="../media/image46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53.jpeg"/><Relationship Id="rId5" Type="http://schemas.openxmlformats.org/officeDocument/2006/relationships/image" Target="../media/image54.jpeg"/><Relationship Id="rId6" Type="http://schemas.openxmlformats.org/officeDocument/2006/relationships/image" Target="../media/image55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5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.bin"/><Relationship Id="rId12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image" Target="../media/image30.jpeg"/><Relationship Id="rId9" Type="http://schemas.openxmlformats.org/officeDocument/2006/relationships/image" Target="../media/image31.jpeg"/><Relationship Id="rId10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ARBONES_logo_NOV_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913"/>
            <a:ext cx="1368152" cy="78891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5" name="Picture 13" descr="climm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731062" cy="35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7" descr="NoveltisCouleurHorTran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115335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2852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51520" y="1052736"/>
            <a:ext cx="8712968" cy="2520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A Carbon Cycle Data Assimilation System 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/>
            </a:r>
            <a:br>
              <a:rPr lang="en-US" sz="3200" dirty="0">
                <a:solidFill>
                  <a:srgbClr val="000000"/>
                </a:solidFill>
                <a:latin typeface="+mn-lt"/>
              </a:rPr>
            </a:b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at LSCE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using </a:t>
            </a:r>
            <a:br>
              <a:rPr lang="en-US" sz="3200" dirty="0" smtClean="0">
                <a:solidFill>
                  <a:srgbClr val="000000"/>
                </a:solidFill>
                <a:latin typeface="+mn-lt"/>
              </a:rPr>
            </a:b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multiple 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data streams </a:t>
            </a: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en-US" sz="3200" dirty="0" smtClean="0">
                <a:solidFill>
                  <a:srgbClr val="000000"/>
                </a:solidFill>
                <a:latin typeface="+mn-lt"/>
              </a:rPr>
            </a:br>
            <a:r>
              <a:rPr lang="en-US" i="1" dirty="0" smtClean="0">
                <a:solidFill>
                  <a:srgbClr val="000000"/>
                </a:solidFill>
                <a:latin typeface="+mn-lt"/>
              </a:rPr>
              <a:t>(CARBONES / GEOCARBON EU-project )</a:t>
            </a:r>
            <a:endParaRPr lang="en-US" sz="2800" i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2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0"/>
            <a:ext cx="648072" cy="755321"/>
          </a:xfrm>
          <a:prstGeom prst="rect">
            <a:avLst/>
          </a:prstGeom>
        </p:spPr>
      </p:pic>
      <p:sp>
        <p:nvSpPr>
          <p:cNvPr id="25" name="Subtitle 2"/>
          <p:cNvSpPr txBox="1">
            <a:spLocks/>
          </p:cNvSpPr>
          <p:nvPr/>
        </p:nvSpPr>
        <p:spPr>
          <a:xfrm>
            <a:off x="251520" y="3717032"/>
            <a:ext cx="8496944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Philippe </a:t>
            </a:r>
            <a:r>
              <a:rPr lang="en-GB" sz="1800" dirty="0" err="1" smtClean="0">
                <a:solidFill>
                  <a:schemeClr val="bg1">
                    <a:lumMod val="50000"/>
                  </a:schemeClr>
                </a:solidFill>
              </a:rPr>
              <a:t>Peylin</a:t>
            </a: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</a:rPr>
              <a:t>, Natasha MacBean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800" dirty="0" err="1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GB" sz="1800" dirty="0" err="1" smtClean="0">
                <a:solidFill>
                  <a:schemeClr val="bg1">
                    <a:lumMod val="50000"/>
                  </a:schemeClr>
                </a:solidFill>
              </a:rPr>
              <a:t>édric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bg1">
                    <a:lumMod val="50000"/>
                  </a:schemeClr>
                </a:solidFill>
              </a:rPr>
              <a:t>Bacour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bg1">
                    <a:lumMod val="50000"/>
                  </a:schemeClr>
                </a:solidFill>
              </a:rPr>
              <a:t>Sébastien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 Leonard, </a:t>
            </a:r>
            <a:r>
              <a:rPr lang="en-GB" sz="1800" dirty="0" err="1" smtClean="0">
                <a:solidFill>
                  <a:schemeClr val="bg1">
                    <a:lumMod val="50000"/>
                  </a:schemeClr>
                </a:solidFill>
              </a:rPr>
              <a:t>Vladislav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bg1">
                    <a:lumMod val="50000"/>
                  </a:schemeClr>
                </a:solidFill>
              </a:rPr>
              <a:t>Bastrikov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800" dirty="0" err="1" smtClean="0">
                <a:solidFill>
                  <a:schemeClr val="bg1">
                    <a:lumMod val="50000"/>
                  </a:schemeClr>
                </a:solidFill>
              </a:rPr>
              <a:t>Fabienne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bg1">
                    <a:lumMod val="50000"/>
                  </a:schemeClr>
                </a:solidFill>
              </a:rPr>
              <a:t>Maignan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, Sylvain </a:t>
            </a:r>
            <a:r>
              <a:rPr lang="en-GB" sz="1800" dirty="0" err="1" smtClean="0">
                <a:solidFill>
                  <a:schemeClr val="bg1">
                    <a:lumMod val="50000"/>
                  </a:schemeClr>
                </a:solidFill>
              </a:rPr>
              <a:t>Kuppel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Diego </a:t>
            </a:r>
            <a:r>
              <a:rPr lang="en-GB" sz="1800" dirty="0" err="1" smtClean="0">
                <a:solidFill>
                  <a:schemeClr val="bg1">
                    <a:lumMod val="50000"/>
                  </a:schemeClr>
                </a:solidFill>
              </a:rPr>
              <a:t>Santaren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800" dirty="0" err="1" smtClean="0">
                <a:solidFill>
                  <a:schemeClr val="bg1">
                    <a:lumMod val="50000"/>
                  </a:schemeClr>
                </a:solidFill>
              </a:rPr>
              <a:t>Frédéric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bg1">
                    <a:lumMod val="50000"/>
                  </a:schemeClr>
                </a:solidFill>
              </a:rPr>
              <a:t>Chevallier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, Patricia </a:t>
            </a:r>
            <a:r>
              <a:rPr lang="en-GB" sz="1800" dirty="0" err="1" smtClean="0">
                <a:solidFill>
                  <a:schemeClr val="bg1">
                    <a:lumMod val="50000"/>
                  </a:schemeClr>
                </a:solidFill>
              </a:rPr>
              <a:t>Cadule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, Philippe </a:t>
            </a:r>
            <a:r>
              <a:rPr lang="en-GB" sz="1800" dirty="0" err="1" smtClean="0">
                <a:solidFill>
                  <a:schemeClr val="bg1">
                    <a:lumMod val="50000"/>
                  </a:schemeClr>
                </a:solidFill>
              </a:rPr>
              <a:t>Ciais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, Jonathan </a:t>
            </a:r>
            <a:r>
              <a:rPr lang="en-GB" sz="1800" dirty="0" err="1" smtClean="0">
                <a:solidFill>
                  <a:schemeClr val="bg1">
                    <a:lumMod val="50000"/>
                  </a:schemeClr>
                </a:solidFill>
              </a:rPr>
              <a:t>Barichivich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, Catherine </a:t>
            </a:r>
            <a:r>
              <a:rPr lang="en-GB" sz="1800" dirty="0" err="1" smtClean="0">
                <a:solidFill>
                  <a:schemeClr val="bg1">
                    <a:lumMod val="50000"/>
                  </a:schemeClr>
                </a:solidFill>
              </a:rPr>
              <a:t>Ottle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GB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GB" sz="1800" i="1" dirty="0" err="1" smtClean="0">
                <a:solidFill>
                  <a:schemeClr val="bg1">
                    <a:lumMod val="50000"/>
                  </a:schemeClr>
                </a:solidFill>
              </a:rPr>
              <a:t>Laboratoire</a:t>
            </a:r>
            <a:r>
              <a:rPr lang="en-GB" sz="1800" i="1" dirty="0" smtClean="0">
                <a:solidFill>
                  <a:schemeClr val="bg1">
                    <a:lumMod val="50000"/>
                  </a:schemeClr>
                </a:solidFill>
              </a:rPr>
              <a:t> des Sciences du </a:t>
            </a:r>
            <a:r>
              <a:rPr lang="en-GB" sz="1800" i="1" dirty="0" err="1" smtClean="0">
                <a:solidFill>
                  <a:schemeClr val="bg1">
                    <a:lumMod val="50000"/>
                  </a:schemeClr>
                </a:solidFill>
              </a:rPr>
              <a:t>Climat</a:t>
            </a:r>
            <a:r>
              <a:rPr lang="en-GB" sz="1800" i="1" dirty="0" smtClean="0">
                <a:solidFill>
                  <a:schemeClr val="bg1">
                    <a:lumMod val="50000"/>
                  </a:schemeClr>
                </a:solidFill>
              </a:rPr>
              <a:t> et de </a:t>
            </a:r>
            <a:r>
              <a:rPr lang="en-GB" sz="1800" i="1" dirty="0" err="1" smtClean="0">
                <a:solidFill>
                  <a:schemeClr val="bg1">
                    <a:lumMod val="50000"/>
                  </a:schemeClr>
                </a:solidFill>
              </a:rPr>
              <a:t>l’Environnement</a:t>
            </a:r>
            <a:r>
              <a:rPr lang="en-GB" sz="1800" i="1" dirty="0" smtClean="0">
                <a:solidFill>
                  <a:schemeClr val="bg1">
                    <a:lumMod val="50000"/>
                  </a:schemeClr>
                </a:solidFill>
              </a:rPr>
              <a:t>, Paris, France.</a:t>
            </a:r>
            <a:endParaRPr lang="en-GB" sz="18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GB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</a:rPr>
              <a:t>&amp; CARBONES / GEOCARBON projects</a:t>
            </a:r>
            <a:endParaRPr lang="en-GB" sz="18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</a:rPr>
              <a:t>&amp; DATA providers</a:t>
            </a:r>
          </a:p>
          <a:p>
            <a:pPr marL="0" indent="0">
              <a:buFont typeface="Arial" charset="0"/>
              <a:buNone/>
              <a:defRPr/>
            </a:pPr>
            <a:endParaRPr lang="en-GB" sz="2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title"/>
          </p:nvPr>
        </p:nvSpPr>
        <p:spPr>
          <a:xfrm>
            <a:off x="107950" y="53975"/>
            <a:ext cx="8856663" cy="1143000"/>
          </a:xfrm>
        </p:spPr>
        <p:txBody>
          <a:bodyPr/>
          <a:lstStyle/>
          <a:p>
            <a:r>
              <a:rPr lang="fr-FR">
                <a:latin typeface="Arial" charset="0"/>
              </a:rPr>
              <a:t>Main processes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04800" y="2157413"/>
            <a:ext cx="8305800" cy="4643437"/>
            <a:chOff x="432" y="2256"/>
            <a:chExt cx="4905" cy="2016"/>
          </a:xfrm>
        </p:grpSpPr>
        <p:sp>
          <p:nvSpPr>
            <p:cNvPr id="24623" name="Rectangle 3" descr="20%"/>
            <p:cNvSpPr>
              <a:spLocks noChangeArrowheads="1"/>
            </p:cNvSpPr>
            <p:nvPr/>
          </p:nvSpPr>
          <p:spPr bwMode="auto">
            <a:xfrm>
              <a:off x="432" y="3805"/>
              <a:ext cx="4905" cy="467"/>
            </a:xfrm>
            <a:prstGeom prst="rect">
              <a:avLst/>
            </a:prstGeom>
            <a:pattFill prst="pct20">
              <a:fgClr>
                <a:srgbClr val="AD6900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GB" sz="900"/>
            </a:p>
          </p:txBody>
        </p:sp>
        <p:grpSp>
          <p:nvGrpSpPr>
            <p:cNvPr id="24624" name="Group 4"/>
            <p:cNvGrpSpPr>
              <a:grpSpLocks/>
            </p:cNvGrpSpPr>
            <p:nvPr/>
          </p:nvGrpSpPr>
          <p:grpSpPr bwMode="auto">
            <a:xfrm>
              <a:off x="2108" y="2256"/>
              <a:ext cx="1636" cy="1949"/>
              <a:chOff x="1440" y="1920"/>
              <a:chExt cx="1687" cy="2244"/>
            </a:xfrm>
          </p:grpSpPr>
          <p:grpSp>
            <p:nvGrpSpPr>
              <p:cNvPr id="24625" name="Group 5"/>
              <p:cNvGrpSpPr>
                <a:grpSpLocks/>
              </p:cNvGrpSpPr>
              <p:nvPr/>
            </p:nvGrpSpPr>
            <p:grpSpPr bwMode="auto">
              <a:xfrm>
                <a:off x="1440" y="1920"/>
                <a:ext cx="1687" cy="2153"/>
                <a:chOff x="1436" y="1947"/>
                <a:chExt cx="1687" cy="2153"/>
              </a:xfrm>
            </p:grpSpPr>
            <p:sp>
              <p:nvSpPr>
                <p:cNvPr id="24646" name="Freeform 6"/>
                <p:cNvSpPr>
                  <a:spLocks/>
                </p:cNvSpPr>
                <p:nvPr/>
              </p:nvSpPr>
              <p:spPr bwMode="auto">
                <a:xfrm>
                  <a:off x="1547" y="2227"/>
                  <a:ext cx="1235" cy="1597"/>
                </a:xfrm>
                <a:custGeom>
                  <a:avLst/>
                  <a:gdLst>
                    <a:gd name="T0" fmla="*/ 732 w 1235"/>
                    <a:gd name="T1" fmla="*/ 1345 h 1597"/>
                    <a:gd name="T2" fmla="*/ 832 w 1235"/>
                    <a:gd name="T3" fmla="*/ 979 h 1597"/>
                    <a:gd name="T4" fmla="*/ 903 w 1235"/>
                    <a:gd name="T5" fmla="*/ 904 h 1597"/>
                    <a:gd name="T6" fmla="*/ 826 w 1235"/>
                    <a:gd name="T7" fmla="*/ 904 h 1597"/>
                    <a:gd name="T8" fmla="*/ 965 w 1235"/>
                    <a:gd name="T9" fmla="*/ 697 h 1597"/>
                    <a:gd name="T10" fmla="*/ 1218 w 1235"/>
                    <a:gd name="T11" fmla="*/ 656 h 1597"/>
                    <a:gd name="T12" fmla="*/ 1088 w 1235"/>
                    <a:gd name="T13" fmla="*/ 630 h 1597"/>
                    <a:gd name="T14" fmla="*/ 903 w 1235"/>
                    <a:gd name="T15" fmla="*/ 730 h 1597"/>
                    <a:gd name="T16" fmla="*/ 908 w 1235"/>
                    <a:gd name="T17" fmla="*/ 622 h 1597"/>
                    <a:gd name="T18" fmla="*/ 1085 w 1235"/>
                    <a:gd name="T19" fmla="*/ 403 h 1597"/>
                    <a:gd name="T20" fmla="*/ 1118 w 1235"/>
                    <a:gd name="T21" fmla="*/ 376 h 1597"/>
                    <a:gd name="T22" fmla="*/ 1018 w 1235"/>
                    <a:gd name="T23" fmla="*/ 392 h 1597"/>
                    <a:gd name="T24" fmla="*/ 1045 w 1235"/>
                    <a:gd name="T25" fmla="*/ 323 h 1597"/>
                    <a:gd name="T26" fmla="*/ 930 w 1235"/>
                    <a:gd name="T27" fmla="*/ 517 h 1597"/>
                    <a:gd name="T28" fmla="*/ 844 w 1235"/>
                    <a:gd name="T29" fmla="*/ 771 h 1597"/>
                    <a:gd name="T30" fmla="*/ 783 w 1235"/>
                    <a:gd name="T31" fmla="*/ 977 h 1597"/>
                    <a:gd name="T32" fmla="*/ 719 w 1235"/>
                    <a:gd name="T33" fmla="*/ 1131 h 1597"/>
                    <a:gd name="T34" fmla="*/ 699 w 1235"/>
                    <a:gd name="T35" fmla="*/ 806 h 1597"/>
                    <a:gd name="T36" fmla="*/ 891 w 1235"/>
                    <a:gd name="T37" fmla="*/ 423 h 1597"/>
                    <a:gd name="T38" fmla="*/ 713 w 1235"/>
                    <a:gd name="T39" fmla="*/ 683 h 1597"/>
                    <a:gd name="T40" fmla="*/ 668 w 1235"/>
                    <a:gd name="T41" fmla="*/ 439 h 1597"/>
                    <a:gd name="T42" fmla="*/ 766 w 1235"/>
                    <a:gd name="T43" fmla="*/ 272 h 1597"/>
                    <a:gd name="T44" fmla="*/ 973 w 1235"/>
                    <a:gd name="T45" fmla="*/ 133 h 1597"/>
                    <a:gd name="T46" fmla="*/ 852 w 1235"/>
                    <a:gd name="T47" fmla="*/ 180 h 1597"/>
                    <a:gd name="T48" fmla="*/ 685 w 1235"/>
                    <a:gd name="T49" fmla="*/ 354 h 1597"/>
                    <a:gd name="T50" fmla="*/ 668 w 1235"/>
                    <a:gd name="T51" fmla="*/ 237 h 1597"/>
                    <a:gd name="T52" fmla="*/ 717 w 1235"/>
                    <a:gd name="T53" fmla="*/ 137 h 1597"/>
                    <a:gd name="T54" fmla="*/ 623 w 1235"/>
                    <a:gd name="T55" fmla="*/ 167 h 1597"/>
                    <a:gd name="T56" fmla="*/ 570 w 1235"/>
                    <a:gd name="T57" fmla="*/ 39 h 1597"/>
                    <a:gd name="T58" fmla="*/ 607 w 1235"/>
                    <a:gd name="T59" fmla="*/ 192 h 1597"/>
                    <a:gd name="T60" fmla="*/ 478 w 1235"/>
                    <a:gd name="T61" fmla="*/ 32 h 1597"/>
                    <a:gd name="T62" fmla="*/ 629 w 1235"/>
                    <a:gd name="T63" fmla="*/ 442 h 1597"/>
                    <a:gd name="T64" fmla="*/ 593 w 1235"/>
                    <a:gd name="T65" fmla="*/ 431 h 1597"/>
                    <a:gd name="T66" fmla="*/ 529 w 1235"/>
                    <a:gd name="T67" fmla="*/ 264 h 1597"/>
                    <a:gd name="T68" fmla="*/ 443 w 1235"/>
                    <a:gd name="T69" fmla="*/ 302 h 1597"/>
                    <a:gd name="T70" fmla="*/ 517 w 1235"/>
                    <a:gd name="T71" fmla="*/ 364 h 1597"/>
                    <a:gd name="T72" fmla="*/ 621 w 1235"/>
                    <a:gd name="T73" fmla="*/ 683 h 1597"/>
                    <a:gd name="T74" fmla="*/ 466 w 1235"/>
                    <a:gd name="T75" fmla="*/ 515 h 1597"/>
                    <a:gd name="T76" fmla="*/ 589 w 1235"/>
                    <a:gd name="T77" fmla="*/ 675 h 1597"/>
                    <a:gd name="T78" fmla="*/ 476 w 1235"/>
                    <a:gd name="T79" fmla="*/ 595 h 1597"/>
                    <a:gd name="T80" fmla="*/ 284 w 1235"/>
                    <a:gd name="T81" fmla="*/ 497 h 1597"/>
                    <a:gd name="T82" fmla="*/ 331 w 1235"/>
                    <a:gd name="T83" fmla="*/ 540 h 1597"/>
                    <a:gd name="T84" fmla="*/ 270 w 1235"/>
                    <a:gd name="T85" fmla="*/ 544 h 1597"/>
                    <a:gd name="T86" fmla="*/ 88 w 1235"/>
                    <a:gd name="T87" fmla="*/ 562 h 1597"/>
                    <a:gd name="T88" fmla="*/ 43 w 1235"/>
                    <a:gd name="T89" fmla="*/ 576 h 1597"/>
                    <a:gd name="T90" fmla="*/ 241 w 1235"/>
                    <a:gd name="T91" fmla="*/ 552 h 1597"/>
                    <a:gd name="T92" fmla="*/ 464 w 1235"/>
                    <a:gd name="T93" fmla="*/ 607 h 1597"/>
                    <a:gd name="T94" fmla="*/ 662 w 1235"/>
                    <a:gd name="T95" fmla="*/ 910 h 1597"/>
                    <a:gd name="T96" fmla="*/ 568 w 1235"/>
                    <a:gd name="T97" fmla="*/ 853 h 1597"/>
                    <a:gd name="T98" fmla="*/ 552 w 1235"/>
                    <a:gd name="T99" fmla="*/ 883 h 1597"/>
                    <a:gd name="T100" fmla="*/ 286 w 1235"/>
                    <a:gd name="T101" fmla="*/ 758 h 1597"/>
                    <a:gd name="T102" fmla="*/ 562 w 1235"/>
                    <a:gd name="T103" fmla="*/ 934 h 1597"/>
                    <a:gd name="T104" fmla="*/ 662 w 1235"/>
                    <a:gd name="T105" fmla="*/ 1127 h 1597"/>
                    <a:gd name="T106" fmla="*/ 662 w 1235"/>
                    <a:gd name="T107" fmla="*/ 1546 h 1597"/>
                    <a:gd name="T108" fmla="*/ 603 w 1235"/>
                    <a:gd name="T109" fmla="*/ 1597 h 159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235"/>
                    <a:gd name="T166" fmla="*/ 0 h 1597"/>
                    <a:gd name="T167" fmla="*/ 1235 w 1235"/>
                    <a:gd name="T168" fmla="*/ 1597 h 159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235" h="1597">
                      <a:moveTo>
                        <a:pt x="785" y="1597"/>
                      </a:moveTo>
                      <a:lnTo>
                        <a:pt x="767" y="1585"/>
                      </a:lnTo>
                      <a:lnTo>
                        <a:pt x="754" y="1570"/>
                      </a:lnTo>
                      <a:lnTo>
                        <a:pt x="744" y="1548"/>
                      </a:lnTo>
                      <a:lnTo>
                        <a:pt x="738" y="1509"/>
                      </a:lnTo>
                      <a:lnTo>
                        <a:pt x="734" y="1440"/>
                      </a:lnTo>
                      <a:lnTo>
                        <a:pt x="732" y="1345"/>
                      </a:lnTo>
                      <a:lnTo>
                        <a:pt x="734" y="1245"/>
                      </a:lnTo>
                      <a:lnTo>
                        <a:pt x="748" y="1163"/>
                      </a:lnTo>
                      <a:lnTo>
                        <a:pt x="758" y="1127"/>
                      </a:lnTo>
                      <a:lnTo>
                        <a:pt x="769" y="1092"/>
                      </a:lnTo>
                      <a:lnTo>
                        <a:pt x="783" y="1053"/>
                      </a:lnTo>
                      <a:lnTo>
                        <a:pt x="803" y="1016"/>
                      </a:lnTo>
                      <a:lnTo>
                        <a:pt x="832" y="979"/>
                      </a:lnTo>
                      <a:lnTo>
                        <a:pt x="869" y="943"/>
                      </a:lnTo>
                      <a:lnTo>
                        <a:pt x="920" y="910"/>
                      </a:lnTo>
                      <a:lnTo>
                        <a:pt x="987" y="883"/>
                      </a:lnTo>
                      <a:lnTo>
                        <a:pt x="973" y="885"/>
                      </a:lnTo>
                      <a:lnTo>
                        <a:pt x="953" y="889"/>
                      </a:lnTo>
                      <a:lnTo>
                        <a:pt x="928" y="894"/>
                      </a:lnTo>
                      <a:lnTo>
                        <a:pt x="903" y="904"/>
                      </a:lnTo>
                      <a:lnTo>
                        <a:pt x="875" y="916"/>
                      </a:lnTo>
                      <a:lnTo>
                        <a:pt x="848" y="930"/>
                      </a:lnTo>
                      <a:lnTo>
                        <a:pt x="824" y="943"/>
                      </a:lnTo>
                      <a:lnTo>
                        <a:pt x="807" y="961"/>
                      </a:lnTo>
                      <a:lnTo>
                        <a:pt x="811" y="947"/>
                      </a:lnTo>
                      <a:lnTo>
                        <a:pt x="818" y="928"/>
                      </a:lnTo>
                      <a:lnTo>
                        <a:pt x="826" y="904"/>
                      </a:lnTo>
                      <a:lnTo>
                        <a:pt x="838" y="877"/>
                      </a:lnTo>
                      <a:lnTo>
                        <a:pt x="852" y="846"/>
                      </a:lnTo>
                      <a:lnTo>
                        <a:pt x="867" y="814"/>
                      </a:lnTo>
                      <a:lnTo>
                        <a:pt x="887" y="783"/>
                      </a:lnTo>
                      <a:lnTo>
                        <a:pt x="910" y="752"/>
                      </a:lnTo>
                      <a:lnTo>
                        <a:pt x="936" y="722"/>
                      </a:lnTo>
                      <a:lnTo>
                        <a:pt x="965" y="697"/>
                      </a:lnTo>
                      <a:lnTo>
                        <a:pt x="998" y="675"/>
                      </a:lnTo>
                      <a:lnTo>
                        <a:pt x="1036" y="658"/>
                      </a:lnTo>
                      <a:lnTo>
                        <a:pt x="1077" y="646"/>
                      </a:lnTo>
                      <a:lnTo>
                        <a:pt x="1122" y="642"/>
                      </a:lnTo>
                      <a:lnTo>
                        <a:pt x="1171" y="648"/>
                      </a:lnTo>
                      <a:lnTo>
                        <a:pt x="1225" y="662"/>
                      </a:lnTo>
                      <a:lnTo>
                        <a:pt x="1218" y="656"/>
                      </a:lnTo>
                      <a:lnTo>
                        <a:pt x="1208" y="650"/>
                      </a:lnTo>
                      <a:lnTo>
                        <a:pt x="1194" y="644"/>
                      </a:lnTo>
                      <a:lnTo>
                        <a:pt x="1177" y="638"/>
                      </a:lnTo>
                      <a:lnTo>
                        <a:pt x="1159" y="632"/>
                      </a:lnTo>
                      <a:lnTo>
                        <a:pt x="1137" y="630"/>
                      </a:lnTo>
                      <a:lnTo>
                        <a:pt x="1114" y="628"/>
                      </a:lnTo>
                      <a:lnTo>
                        <a:pt x="1088" y="630"/>
                      </a:lnTo>
                      <a:lnTo>
                        <a:pt x="1063" y="632"/>
                      </a:lnTo>
                      <a:lnTo>
                        <a:pt x="1036" y="640"/>
                      </a:lnTo>
                      <a:lnTo>
                        <a:pt x="1008" y="650"/>
                      </a:lnTo>
                      <a:lnTo>
                        <a:pt x="981" y="664"/>
                      </a:lnTo>
                      <a:lnTo>
                        <a:pt x="953" y="681"/>
                      </a:lnTo>
                      <a:lnTo>
                        <a:pt x="928" y="703"/>
                      </a:lnTo>
                      <a:lnTo>
                        <a:pt x="903" y="730"/>
                      </a:lnTo>
                      <a:lnTo>
                        <a:pt x="877" y="763"/>
                      </a:lnTo>
                      <a:lnTo>
                        <a:pt x="879" y="750"/>
                      </a:lnTo>
                      <a:lnTo>
                        <a:pt x="881" y="732"/>
                      </a:lnTo>
                      <a:lnTo>
                        <a:pt x="885" y="709"/>
                      </a:lnTo>
                      <a:lnTo>
                        <a:pt x="891" y="683"/>
                      </a:lnTo>
                      <a:lnTo>
                        <a:pt x="899" y="654"/>
                      </a:lnTo>
                      <a:lnTo>
                        <a:pt x="908" y="622"/>
                      </a:lnTo>
                      <a:lnTo>
                        <a:pt x="922" y="589"/>
                      </a:lnTo>
                      <a:lnTo>
                        <a:pt x="940" y="556"/>
                      </a:lnTo>
                      <a:lnTo>
                        <a:pt x="959" y="523"/>
                      </a:lnTo>
                      <a:lnTo>
                        <a:pt x="983" y="489"/>
                      </a:lnTo>
                      <a:lnTo>
                        <a:pt x="1012" y="458"/>
                      </a:lnTo>
                      <a:lnTo>
                        <a:pt x="1045" y="429"/>
                      </a:lnTo>
                      <a:lnTo>
                        <a:pt x="1085" y="403"/>
                      </a:lnTo>
                      <a:lnTo>
                        <a:pt x="1130" y="380"/>
                      </a:lnTo>
                      <a:lnTo>
                        <a:pt x="1178" y="362"/>
                      </a:lnTo>
                      <a:lnTo>
                        <a:pt x="1235" y="349"/>
                      </a:lnTo>
                      <a:lnTo>
                        <a:pt x="1214" y="350"/>
                      </a:lnTo>
                      <a:lnTo>
                        <a:pt x="1186" y="356"/>
                      </a:lnTo>
                      <a:lnTo>
                        <a:pt x="1153" y="364"/>
                      </a:lnTo>
                      <a:lnTo>
                        <a:pt x="1118" y="376"/>
                      </a:lnTo>
                      <a:lnTo>
                        <a:pt x="1081" y="392"/>
                      </a:lnTo>
                      <a:lnTo>
                        <a:pt x="1043" y="413"/>
                      </a:lnTo>
                      <a:lnTo>
                        <a:pt x="1008" y="442"/>
                      </a:lnTo>
                      <a:lnTo>
                        <a:pt x="977" y="478"/>
                      </a:lnTo>
                      <a:lnTo>
                        <a:pt x="985" y="454"/>
                      </a:lnTo>
                      <a:lnTo>
                        <a:pt x="1000" y="425"/>
                      </a:lnTo>
                      <a:lnTo>
                        <a:pt x="1018" y="392"/>
                      </a:lnTo>
                      <a:lnTo>
                        <a:pt x="1038" y="358"/>
                      </a:lnTo>
                      <a:lnTo>
                        <a:pt x="1057" y="327"/>
                      </a:lnTo>
                      <a:lnTo>
                        <a:pt x="1073" y="300"/>
                      </a:lnTo>
                      <a:lnTo>
                        <a:pt x="1085" y="282"/>
                      </a:lnTo>
                      <a:lnTo>
                        <a:pt x="1088" y="276"/>
                      </a:lnTo>
                      <a:lnTo>
                        <a:pt x="1067" y="296"/>
                      </a:lnTo>
                      <a:lnTo>
                        <a:pt x="1045" y="323"/>
                      </a:lnTo>
                      <a:lnTo>
                        <a:pt x="1022" y="354"/>
                      </a:lnTo>
                      <a:lnTo>
                        <a:pt x="1002" y="388"/>
                      </a:lnTo>
                      <a:lnTo>
                        <a:pt x="983" y="423"/>
                      </a:lnTo>
                      <a:lnTo>
                        <a:pt x="965" y="454"/>
                      </a:lnTo>
                      <a:lnTo>
                        <a:pt x="951" y="482"/>
                      </a:lnTo>
                      <a:lnTo>
                        <a:pt x="940" y="501"/>
                      </a:lnTo>
                      <a:lnTo>
                        <a:pt x="930" y="517"/>
                      </a:lnTo>
                      <a:lnTo>
                        <a:pt x="918" y="538"/>
                      </a:lnTo>
                      <a:lnTo>
                        <a:pt x="904" y="566"/>
                      </a:lnTo>
                      <a:lnTo>
                        <a:pt x="891" y="597"/>
                      </a:lnTo>
                      <a:lnTo>
                        <a:pt x="877" y="634"/>
                      </a:lnTo>
                      <a:lnTo>
                        <a:pt x="863" y="675"/>
                      </a:lnTo>
                      <a:lnTo>
                        <a:pt x="854" y="720"/>
                      </a:lnTo>
                      <a:lnTo>
                        <a:pt x="844" y="771"/>
                      </a:lnTo>
                      <a:lnTo>
                        <a:pt x="838" y="791"/>
                      </a:lnTo>
                      <a:lnTo>
                        <a:pt x="830" y="818"/>
                      </a:lnTo>
                      <a:lnTo>
                        <a:pt x="820" y="849"/>
                      </a:lnTo>
                      <a:lnTo>
                        <a:pt x="811" y="883"/>
                      </a:lnTo>
                      <a:lnTo>
                        <a:pt x="801" y="918"/>
                      </a:lnTo>
                      <a:lnTo>
                        <a:pt x="791" y="949"/>
                      </a:lnTo>
                      <a:lnTo>
                        <a:pt x="783" y="977"/>
                      </a:lnTo>
                      <a:lnTo>
                        <a:pt x="775" y="996"/>
                      </a:lnTo>
                      <a:lnTo>
                        <a:pt x="767" y="1014"/>
                      </a:lnTo>
                      <a:lnTo>
                        <a:pt x="758" y="1035"/>
                      </a:lnTo>
                      <a:lnTo>
                        <a:pt x="748" y="1057"/>
                      </a:lnTo>
                      <a:lnTo>
                        <a:pt x="738" y="1082"/>
                      </a:lnTo>
                      <a:lnTo>
                        <a:pt x="726" y="1106"/>
                      </a:lnTo>
                      <a:lnTo>
                        <a:pt x="719" y="1131"/>
                      </a:lnTo>
                      <a:lnTo>
                        <a:pt x="711" y="1155"/>
                      </a:lnTo>
                      <a:lnTo>
                        <a:pt x="707" y="1176"/>
                      </a:lnTo>
                      <a:lnTo>
                        <a:pt x="699" y="1104"/>
                      </a:lnTo>
                      <a:lnTo>
                        <a:pt x="693" y="1010"/>
                      </a:lnTo>
                      <a:lnTo>
                        <a:pt x="689" y="916"/>
                      </a:lnTo>
                      <a:lnTo>
                        <a:pt x="693" y="842"/>
                      </a:lnTo>
                      <a:lnTo>
                        <a:pt x="699" y="806"/>
                      </a:lnTo>
                      <a:lnTo>
                        <a:pt x="711" y="759"/>
                      </a:lnTo>
                      <a:lnTo>
                        <a:pt x="728" y="707"/>
                      </a:lnTo>
                      <a:lnTo>
                        <a:pt x="750" y="648"/>
                      </a:lnTo>
                      <a:lnTo>
                        <a:pt x="777" y="587"/>
                      </a:lnTo>
                      <a:lnTo>
                        <a:pt x="811" y="529"/>
                      </a:lnTo>
                      <a:lnTo>
                        <a:pt x="848" y="472"/>
                      </a:lnTo>
                      <a:lnTo>
                        <a:pt x="891" y="423"/>
                      </a:lnTo>
                      <a:lnTo>
                        <a:pt x="877" y="435"/>
                      </a:lnTo>
                      <a:lnTo>
                        <a:pt x="854" y="458"/>
                      </a:lnTo>
                      <a:lnTo>
                        <a:pt x="826" y="491"/>
                      </a:lnTo>
                      <a:lnTo>
                        <a:pt x="797" y="531"/>
                      </a:lnTo>
                      <a:lnTo>
                        <a:pt x="766" y="577"/>
                      </a:lnTo>
                      <a:lnTo>
                        <a:pt x="738" y="628"/>
                      </a:lnTo>
                      <a:lnTo>
                        <a:pt x="713" y="683"/>
                      </a:lnTo>
                      <a:lnTo>
                        <a:pt x="693" y="740"/>
                      </a:lnTo>
                      <a:lnTo>
                        <a:pt x="681" y="673"/>
                      </a:lnTo>
                      <a:lnTo>
                        <a:pt x="670" y="587"/>
                      </a:lnTo>
                      <a:lnTo>
                        <a:pt x="660" y="507"/>
                      </a:lnTo>
                      <a:lnTo>
                        <a:pt x="660" y="460"/>
                      </a:lnTo>
                      <a:lnTo>
                        <a:pt x="662" y="452"/>
                      </a:lnTo>
                      <a:lnTo>
                        <a:pt x="668" y="439"/>
                      </a:lnTo>
                      <a:lnTo>
                        <a:pt x="675" y="421"/>
                      </a:lnTo>
                      <a:lnTo>
                        <a:pt x="685" y="401"/>
                      </a:lnTo>
                      <a:lnTo>
                        <a:pt x="697" y="378"/>
                      </a:lnTo>
                      <a:lnTo>
                        <a:pt x="711" y="352"/>
                      </a:lnTo>
                      <a:lnTo>
                        <a:pt x="726" y="327"/>
                      </a:lnTo>
                      <a:lnTo>
                        <a:pt x="744" y="300"/>
                      </a:lnTo>
                      <a:lnTo>
                        <a:pt x="766" y="272"/>
                      </a:lnTo>
                      <a:lnTo>
                        <a:pt x="787" y="247"/>
                      </a:lnTo>
                      <a:lnTo>
                        <a:pt x="812" y="221"/>
                      </a:lnTo>
                      <a:lnTo>
                        <a:pt x="840" y="198"/>
                      </a:lnTo>
                      <a:lnTo>
                        <a:pt x="869" y="176"/>
                      </a:lnTo>
                      <a:lnTo>
                        <a:pt x="903" y="159"/>
                      </a:lnTo>
                      <a:lnTo>
                        <a:pt x="936" y="143"/>
                      </a:lnTo>
                      <a:lnTo>
                        <a:pt x="973" y="133"/>
                      </a:lnTo>
                      <a:lnTo>
                        <a:pt x="963" y="131"/>
                      </a:lnTo>
                      <a:lnTo>
                        <a:pt x="951" y="133"/>
                      </a:lnTo>
                      <a:lnTo>
                        <a:pt x="936" y="137"/>
                      </a:lnTo>
                      <a:lnTo>
                        <a:pt x="916" y="145"/>
                      </a:lnTo>
                      <a:lnTo>
                        <a:pt x="897" y="155"/>
                      </a:lnTo>
                      <a:lnTo>
                        <a:pt x="875" y="167"/>
                      </a:lnTo>
                      <a:lnTo>
                        <a:pt x="852" y="180"/>
                      </a:lnTo>
                      <a:lnTo>
                        <a:pt x="828" y="198"/>
                      </a:lnTo>
                      <a:lnTo>
                        <a:pt x="803" y="217"/>
                      </a:lnTo>
                      <a:lnTo>
                        <a:pt x="777" y="241"/>
                      </a:lnTo>
                      <a:lnTo>
                        <a:pt x="754" y="264"/>
                      </a:lnTo>
                      <a:lnTo>
                        <a:pt x="730" y="292"/>
                      </a:lnTo>
                      <a:lnTo>
                        <a:pt x="707" y="323"/>
                      </a:lnTo>
                      <a:lnTo>
                        <a:pt x="685" y="354"/>
                      </a:lnTo>
                      <a:lnTo>
                        <a:pt x="666" y="390"/>
                      </a:lnTo>
                      <a:lnTo>
                        <a:pt x="648" y="427"/>
                      </a:lnTo>
                      <a:lnTo>
                        <a:pt x="646" y="407"/>
                      </a:lnTo>
                      <a:lnTo>
                        <a:pt x="646" y="376"/>
                      </a:lnTo>
                      <a:lnTo>
                        <a:pt x="646" y="335"/>
                      </a:lnTo>
                      <a:lnTo>
                        <a:pt x="654" y="288"/>
                      </a:lnTo>
                      <a:lnTo>
                        <a:pt x="668" y="237"/>
                      </a:lnTo>
                      <a:lnTo>
                        <a:pt x="695" y="184"/>
                      </a:lnTo>
                      <a:lnTo>
                        <a:pt x="738" y="135"/>
                      </a:lnTo>
                      <a:lnTo>
                        <a:pt x="799" y="92"/>
                      </a:lnTo>
                      <a:lnTo>
                        <a:pt x="779" y="100"/>
                      </a:lnTo>
                      <a:lnTo>
                        <a:pt x="760" y="108"/>
                      </a:lnTo>
                      <a:lnTo>
                        <a:pt x="738" y="122"/>
                      </a:lnTo>
                      <a:lnTo>
                        <a:pt x="717" y="137"/>
                      </a:lnTo>
                      <a:lnTo>
                        <a:pt x="697" y="159"/>
                      </a:lnTo>
                      <a:lnTo>
                        <a:pt x="677" y="186"/>
                      </a:lnTo>
                      <a:lnTo>
                        <a:pt x="660" y="219"/>
                      </a:lnTo>
                      <a:lnTo>
                        <a:pt x="644" y="262"/>
                      </a:lnTo>
                      <a:lnTo>
                        <a:pt x="640" y="237"/>
                      </a:lnTo>
                      <a:lnTo>
                        <a:pt x="632" y="204"/>
                      </a:lnTo>
                      <a:lnTo>
                        <a:pt x="623" y="167"/>
                      </a:lnTo>
                      <a:lnTo>
                        <a:pt x="611" y="125"/>
                      </a:lnTo>
                      <a:lnTo>
                        <a:pt x="595" y="86"/>
                      </a:lnTo>
                      <a:lnTo>
                        <a:pt x="582" y="51"/>
                      </a:lnTo>
                      <a:lnTo>
                        <a:pt x="566" y="22"/>
                      </a:lnTo>
                      <a:lnTo>
                        <a:pt x="552" y="0"/>
                      </a:lnTo>
                      <a:lnTo>
                        <a:pt x="560" y="16"/>
                      </a:lnTo>
                      <a:lnTo>
                        <a:pt x="570" y="39"/>
                      </a:lnTo>
                      <a:lnTo>
                        <a:pt x="580" y="67"/>
                      </a:lnTo>
                      <a:lnTo>
                        <a:pt x="589" y="96"/>
                      </a:lnTo>
                      <a:lnTo>
                        <a:pt x="599" y="127"/>
                      </a:lnTo>
                      <a:lnTo>
                        <a:pt x="607" y="159"/>
                      </a:lnTo>
                      <a:lnTo>
                        <a:pt x="613" y="186"/>
                      </a:lnTo>
                      <a:lnTo>
                        <a:pt x="617" y="208"/>
                      </a:lnTo>
                      <a:lnTo>
                        <a:pt x="607" y="192"/>
                      </a:lnTo>
                      <a:lnTo>
                        <a:pt x="593" y="169"/>
                      </a:lnTo>
                      <a:lnTo>
                        <a:pt x="576" y="143"/>
                      </a:lnTo>
                      <a:lnTo>
                        <a:pt x="558" y="114"/>
                      </a:lnTo>
                      <a:lnTo>
                        <a:pt x="537" y="86"/>
                      </a:lnTo>
                      <a:lnTo>
                        <a:pt x="517" y="63"/>
                      </a:lnTo>
                      <a:lnTo>
                        <a:pt x="497" y="43"/>
                      </a:lnTo>
                      <a:lnTo>
                        <a:pt x="478" y="32"/>
                      </a:lnTo>
                      <a:lnTo>
                        <a:pt x="538" y="114"/>
                      </a:lnTo>
                      <a:lnTo>
                        <a:pt x="580" y="174"/>
                      </a:lnTo>
                      <a:lnTo>
                        <a:pt x="605" y="223"/>
                      </a:lnTo>
                      <a:lnTo>
                        <a:pt x="619" y="266"/>
                      </a:lnTo>
                      <a:lnTo>
                        <a:pt x="625" y="311"/>
                      </a:lnTo>
                      <a:lnTo>
                        <a:pt x="627" y="368"/>
                      </a:lnTo>
                      <a:lnTo>
                        <a:pt x="629" y="442"/>
                      </a:lnTo>
                      <a:lnTo>
                        <a:pt x="638" y="542"/>
                      </a:lnTo>
                      <a:lnTo>
                        <a:pt x="630" y="523"/>
                      </a:lnTo>
                      <a:lnTo>
                        <a:pt x="623" y="503"/>
                      </a:lnTo>
                      <a:lnTo>
                        <a:pt x="617" y="486"/>
                      </a:lnTo>
                      <a:lnTo>
                        <a:pt x="609" y="466"/>
                      </a:lnTo>
                      <a:lnTo>
                        <a:pt x="601" y="448"/>
                      </a:lnTo>
                      <a:lnTo>
                        <a:pt x="593" y="431"/>
                      </a:lnTo>
                      <a:lnTo>
                        <a:pt x="585" y="413"/>
                      </a:lnTo>
                      <a:lnTo>
                        <a:pt x="576" y="396"/>
                      </a:lnTo>
                      <a:lnTo>
                        <a:pt x="560" y="352"/>
                      </a:lnTo>
                      <a:lnTo>
                        <a:pt x="550" y="304"/>
                      </a:lnTo>
                      <a:lnTo>
                        <a:pt x="538" y="259"/>
                      </a:lnTo>
                      <a:lnTo>
                        <a:pt x="519" y="229"/>
                      </a:lnTo>
                      <a:lnTo>
                        <a:pt x="529" y="264"/>
                      </a:lnTo>
                      <a:lnTo>
                        <a:pt x="540" y="315"/>
                      </a:lnTo>
                      <a:lnTo>
                        <a:pt x="552" y="364"/>
                      </a:lnTo>
                      <a:lnTo>
                        <a:pt x="556" y="386"/>
                      </a:lnTo>
                      <a:lnTo>
                        <a:pt x="533" y="356"/>
                      </a:lnTo>
                      <a:lnTo>
                        <a:pt x="505" y="333"/>
                      </a:lnTo>
                      <a:lnTo>
                        <a:pt x="474" y="315"/>
                      </a:lnTo>
                      <a:lnTo>
                        <a:pt x="443" y="302"/>
                      </a:lnTo>
                      <a:lnTo>
                        <a:pt x="415" y="294"/>
                      </a:lnTo>
                      <a:lnTo>
                        <a:pt x="390" y="288"/>
                      </a:lnTo>
                      <a:lnTo>
                        <a:pt x="374" y="284"/>
                      </a:lnTo>
                      <a:lnTo>
                        <a:pt x="368" y="284"/>
                      </a:lnTo>
                      <a:lnTo>
                        <a:pt x="425" y="304"/>
                      </a:lnTo>
                      <a:lnTo>
                        <a:pt x="474" y="329"/>
                      </a:lnTo>
                      <a:lnTo>
                        <a:pt x="517" y="364"/>
                      </a:lnTo>
                      <a:lnTo>
                        <a:pt x="554" y="409"/>
                      </a:lnTo>
                      <a:lnTo>
                        <a:pt x="587" y="468"/>
                      </a:lnTo>
                      <a:lnTo>
                        <a:pt x="615" y="544"/>
                      </a:lnTo>
                      <a:lnTo>
                        <a:pt x="638" y="640"/>
                      </a:lnTo>
                      <a:lnTo>
                        <a:pt x="660" y="758"/>
                      </a:lnTo>
                      <a:lnTo>
                        <a:pt x="642" y="720"/>
                      </a:lnTo>
                      <a:lnTo>
                        <a:pt x="621" y="683"/>
                      </a:lnTo>
                      <a:lnTo>
                        <a:pt x="597" y="644"/>
                      </a:lnTo>
                      <a:lnTo>
                        <a:pt x="570" y="605"/>
                      </a:lnTo>
                      <a:lnTo>
                        <a:pt x="540" y="570"/>
                      </a:lnTo>
                      <a:lnTo>
                        <a:pt x="509" y="540"/>
                      </a:lnTo>
                      <a:lnTo>
                        <a:pt x="478" y="517"/>
                      </a:lnTo>
                      <a:lnTo>
                        <a:pt x="447" y="501"/>
                      </a:lnTo>
                      <a:lnTo>
                        <a:pt x="466" y="515"/>
                      </a:lnTo>
                      <a:lnTo>
                        <a:pt x="488" y="534"/>
                      </a:lnTo>
                      <a:lnTo>
                        <a:pt x="509" y="556"/>
                      </a:lnTo>
                      <a:lnTo>
                        <a:pt x="531" y="581"/>
                      </a:lnTo>
                      <a:lnTo>
                        <a:pt x="548" y="607"/>
                      </a:lnTo>
                      <a:lnTo>
                        <a:pt x="566" y="630"/>
                      </a:lnTo>
                      <a:lnTo>
                        <a:pt x="580" y="654"/>
                      </a:lnTo>
                      <a:lnTo>
                        <a:pt x="589" y="675"/>
                      </a:lnTo>
                      <a:lnTo>
                        <a:pt x="578" y="668"/>
                      </a:lnTo>
                      <a:lnTo>
                        <a:pt x="564" y="660"/>
                      </a:lnTo>
                      <a:lnTo>
                        <a:pt x="550" y="648"/>
                      </a:lnTo>
                      <a:lnTo>
                        <a:pt x="535" y="636"/>
                      </a:lnTo>
                      <a:lnTo>
                        <a:pt x="515" y="622"/>
                      </a:lnTo>
                      <a:lnTo>
                        <a:pt x="495" y="609"/>
                      </a:lnTo>
                      <a:lnTo>
                        <a:pt x="476" y="595"/>
                      </a:lnTo>
                      <a:lnTo>
                        <a:pt x="452" y="579"/>
                      </a:lnTo>
                      <a:lnTo>
                        <a:pt x="429" y="564"/>
                      </a:lnTo>
                      <a:lnTo>
                        <a:pt x="401" y="550"/>
                      </a:lnTo>
                      <a:lnTo>
                        <a:pt x="374" y="534"/>
                      </a:lnTo>
                      <a:lnTo>
                        <a:pt x="347" y="521"/>
                      </a:lnTo>
                      <a:lnTo>
                        <a:pt x="315" y="509"/>
                      </a:lnTo>
                      <a:lnTo>
                        <a:pt x="284" y="497"/>
                      </a:lnTo>
                      <a:lnTo>
                        <a:pt x="251" y="489"/>
                      </a:lnTo>
                      <a:lnTo>
                        <a:pt x="216" y="482"/>
                      </a:lnTo>
                      <a:lnTo>
                        <a:pt x="235" y="493"/>
                      </a:lnTo>
                      <a:lnTo>
                        <a:pt x="257" y="505"/>
                      </a:lnTo>
                      <a:lnTo>
                        <a:pt x="282" y="519"/>
                      </a:lnTo>
                      <a:lnTo>
                        <a:pt x="308" y="531"/>
                      </a:lnTo>
                      <a:lnTo>
                        <a:pt x="331" y="540"/>
                      </a:lnTo>
                      <a:lnTo>
                        <a:pt x="351" y="548"/>
                      </a:lnTo>
                      <a:lnTo>
                        <a:pt x="364" y="554"/>
                      </a:lnTo>
                      <a:lnTo>
                        <a:pt x="368" y="556"/>
                      </a:lnTo>
                      <a:lnTo>
                        <a:pt x="347" y="550"/>
                      </a:lnTo>
                      <a:lnTo>
                        <a:pt x="321" y="548"/>
                      </a:lnTo>
                      <a:lnTo>
                        <a:pt x="296" y="546"/>
                      </a:lnTo>
                      <a:lnTo>
                        <a:pt x="270" y="544"/>
                      </a:lnTo>
                      <a:lnTo>
                        <a:pt x="243" y="544"/>
                      </a:lnTo>
                      <a:lnTo>
                        <a:pt x="218" y="546"/>
                      </a:lnTo>
                      <a:lnTo>
                        <a:pt x="190" y="548"/>
                      </a:lnTo>
                      <a:lnTo>
                        <a:pt x="165" y="550"/>
                      </a:lnTo>
                      <a:lnTo>
                        <a:pt x="137" y="554"/>
                      </a:lnTo>
                      <a:lnTo>
                        <a:pt x="114" y="558"/>
                      </a:lnTo>
                      <a:lnTo>
                        <a:pt x="88" y="562"/>
                      </a:lnTo>
                      <a:lnTo>
                        <a:pt x="67" y="566"/>
                      </a:lnTo>
                      <a:lnTo>
                        <a:pt x="47" y="570"/>
                      </a:lnTo>
                      <a:lnTo>
                        <a:pt x="30" y="574"/>
                      </a:lnTo>
                      <a:lnTo>
                        <a:pt x="14" y="577"/>
                      </a:lnTo>
                      <a:lnTo>
                        <a:pt x="0" y="579"/>
                      </a:lnTo>
                      <a:lnTo>
                        <a:pt x="20" y="579"/>
                      </a:lnTo>
                      <a:lnTo>
                        <a:pt x="43" y="576"/>
                      </a:lnTo>
                      <a:lnTo>
                        <a:pt x="67" y="574"/>
                      </a:lnTo>
                      <a:lnTo>
                        <a:pt x="92" y="570"/>
                      </a:lnTo>
                      <a:lnTo>
                        <a:pt x="120" y="564"/>
                      </a:lnTo>
                      <a:lnTo>
                        <a:pt x="149" y="560"/>
                      </a:lnTo>
                      <a:lnTo>
                        <a:pt x="180" y="556"/>
                      </a:lnTo>
                      <a:lnTo>
                        <a:pt x="210" y="554"/>
                      </a:lnTo>
                      <a:lnTo>
                        <a:pt x="241" y="552"/>
                      </a:lnTo>
                      <a:lnTo>
                        <a:pt x="274" y="552"/>
                      </a:lnTo>
                      <a:lnTo>
                        <a:pt x="306" y="554"/>
                      </a:lnTo>
                      <a:lnTo>
                        <a:pt x="339" y="558"/>
                      </a:lnTo>
                      <a:lnTo>
                        <a:pt x="370" y="566"/>
                      </a:lnTo>
                      <a:lnTo>
                        <a:pt x="401" y="576"/>
                      </a:lnTo>
                      <a:lnTo>
                        <a:pt x="433" y="589"/>
                      </a:lnTo>
                      <a:lnTo>
                        <a:pt x="464" y="607"/>
                      </a:lnTo>
                      <a:lnTo>
                        <a:pt x="519" y="644"/>
                      </a:lnTo>
                      <a:lnTo>
                        <a:pt x="564" y="677"/>
                      </a:lnTo>
                      <a:lnTo>
                        <a:pt x="599" y="711"/>
                      </a:lnTo>
                      <a:lnTo>
                        <a:pt x="627" y="748"/>
                      </a:lnTo>
                      <a:lnTo>
                        <a:pt x="644" y="791"/>
                      </a:lnTo>
                      <a:lnTo>
                        <a:pt x="656" y="844"/>
                      </a:lnTo>
                      <a:lnTo>
                        <a:pt x="662" y="910"/>
                      </a:lnTo>
                      <a:lnTo>
                        <a:pt x="660" y="992"/>
                      </a:lnTo>
                      <a:lnTo>
                        <a:pt x="648" y="979"/>
                      </a:lnTo>
                      <a:lnTo>
                        <a:pt x="634" y="959"/>
                      </a:lnTo>
                      <a:lnTo>
                        <a:pt x="617" y="936"/>
                      </a:lnTo>
                      <a:lnTo>
                        <a:pt x="599" y="910"/>
                      </a:lnTo>
                      <a:lnTo>
                        <a:pt x="582" y="883"/>
                      </a:lnTo>
                      <a:lnTo>
                        <a:pt x="568" y="853"/>
                      </a:lnTo>
                      <a:lnTo>
                        <a:pt x="558" y="822"/>
                      </a:lnTo>
                      <a:lnTo>
                        <a:pt x="556" y="791"/>
                      </a:lnTo>
                      <a:lnTo>
                        <a:pt x="554" y="814"/>
                      </a:lnTo>
                      <a:lnTo>
                        <a:pt x="554" y="844"/>
                      </a:lnTo>
                      <a:lnTo>
                        <a:pt x="560" y="877"/>
                      </a:lnTo>
                      <a:lnTo>
                        <a:pt x="576" y="914"/>
                      </a:lnTo>
                      <a:lnTo>
                        <a:pt x="552" y="883"/>
                      </a:lnTo>
                      <a:lnTo>
                        <a:pt x="521" y="853"/>
                      </a:lnTo>
                      <a:lnTo>
                        <a:pt x="482" y="828"/>
                      </a:lnTo>
                      <a:lnTo>
                        <a:pt x="439" y="803"/>
                      </a:lnTo>
                      <a:lnTo>
                        <a:pt x="396" y="783"/>
                      </a:lnTo>
                      <a:lnTo>
                        <a:pt x="355" y="769"/>
                      </a:lnTo>
                      <a:lnTo>
                        <a:pt x="315" y="759"/>
                      </a:lnTo>
                      <a:lnTo>
                        <a:pt x="286" y="758"/>
                      </a:lnTo>
                      <a:lnTo>
                        <a:pt x="315" y="767"/>
                      </a:lnTo>
                      <a:lnTo>
                        <a:pt x="351" y="785"/>
                      </a:lnTo>
                      <a:lnTo>
                        <a:pt x="390" y="804"/>
                      </a:lnTo>
                      <a:lnTo>
                        <a:pt x="433" y="832"/>
                      </a:lnTo>
                      <a:lnTo>
                        <a:pt x="478" y="861"/>
                      </a:lnTo>
                      <a:lnTo>
                        <a:pt x="521" y="896"/>
                      </a:lnTo>
                      <a:lnTo>
                        <a:pt x="562" y="934"/>
                      </a:lnTo>
                      <a:lnTo>
                        <a:pt x="597" y="975"/>
                      </a:lnTo>
                      <a:lnTo>
                        <a:pt x="609" y="992"/>
                      </a:lnTo>
                      <a:lnTo>
                        <a:pt x="623" y="1012"/>
                      </a:lnTo>
                      <a:lnTo>
                        <a:pt x="634" y="1037"/>
                      </a:lnTo>
                      <a:lnTo>
                        <a:pt x="646" y="1063"/>
                      </a:lnTo>
                      <a:lnTo>
                        <a:pt x="654" y="1094"/>
                      </a:lnTo>
                      <a:lnTo>
                        <a:pt x="662" y="1127"/>
                      </a:lnTo>
                      <a:lnTo>
                        <a:pt x="666" y="1165"/>
                      </a:lnTo>
                      <a:lnTo>
                        <a:pt x="666" y="1206"/>
                      </a:lnTo>
                      <a:lnTo>
                        <a:pt x="664" y="1305"/>
                      </a:lnTo>
                      <a:lnTo>
                        <a:pt x="664" y="1415"/>
                      </a:lnTo>
                      <a:lnTo>
                        <a:pt x="666" y="1501"/>
                      </a:lnTo>
                      <a:lnTo>
                        <a:pt x="666" y="1536"/>
                      </a:lnTo>
                      <a:lnTo>
                        <a:pt x="662" y="1546"/>
                      </a:lnTo>
                      <a:lnTo>
                        <a:pt x="656" y="1556"/>
                      </a:lnTo>
                      <a:lnTo>
                        <a:pt x="648" y="1566"/>
                      </a:lnTo>
                      <a:lnTo>
                        <a:pt x="640" y="1574"/>
                      </a:lnTo>
                      <a:lnTo>
                        <a:pt x="630" y="1581"/>
                      </a:lnTo>
                      <a:lnTo>
                        <a:pt x="621" y="1589"/>
                      </a:lnTo>
                      <a:lnTo>
                        <a:pt x="611" y="1595"/>
                      </a:lnTo>
                      <a:lnTo>
                        <a:pt x="603" y="1597"/>
                      </a:lnTo>
                      <a:lnTo>
                        <a:pt x="785" y="1597"/>
                      </a:lnTo>
                      <a:close/>
                    </a:path>
                  </a:pathLst>
                </a:custGeom>
                <a:solidFill>
                  <a:srgbClr val="0C0000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47" name="Freeform 7"/>
                <p:cNvSpPr>
                  <a:spLocks/>
                </p:cNvSpPr>
                <p:nvPr/>
              </p:nvSpPr>
              <p:spPr bwMode="auto">
                <a:xfrm>
                  <a:off x="1436" y="2384"/>
                  <a:ext cx="1511" cy="634"/>
                </a:xfrm>
                <a:custGeom>
                  <a:avLst/>
                  <a:gdLst>
                    <a:gd name="T0" fmla="*/ 1248 w 1511"/>
                    <a:gd name="T1" fmla="*/ 244 h 634"/>
                    <a:gd name="T2" fmla="*/ 1205 w 1511"/>
                    <a:gd name="T3" fmla="*/ 190 h 634"/>
                    <a:gd name="T4" fmla="*/ 1158 w 1511"/>
                    <a:gd name="T5" fmla="*/ 180 h 634"/>
                    <a:gd name="T6" fmla="*/ 1111 w 1511"/>
                    <a:gd name="T7" fmla="*/ 193 h 634"/>
                    <a:gd name="T8" fmla="*/ 1049 w 1511"/>
                    <a:gd name="T9" fmla="*/ 199 h 634"/>
                    <a:gd name="T10" fmla="*/ 1039 w 1511"/>
                    <a:gd name="T11" fmla="*/ 219 h 634"/>
                    <a:gd name="T12" fmla="*/ 1004 w 1511"/>
                    <a:gd name="T13" fmla="*/ 291 h 634"/>
                    <a:gd name="T14" fmla="*/ 920 w 1511"/>
                    <a:gd name="T15" fmla="*/ 278 h 634"/>
                    <a:gd name="T16" fmla="*/ 886 w 1511"/>
                    <a:gd name="T17" fmla="*/ 325 h 634"/>
                    <a:gd name="T18" fmla="*/ 953 w 1511"/>
                    <a:gd name="T19" fmla="*/ 395 h 634"/>
                    <a:gd name="T20" fmla="*/ 904 w 1511"/>
                    <a:gd name="T21" fmla="*/ 446 h 634"/>
                    <a:gd name="T22" fmla="*/ 869 w 1511"/>
                    <a:gd name="T23" fmla="*/ 485 h 634"/>
                    <a:gd name="T24" fmla="*/ 814 w 1511"/>
                    <a:gd name="T25" fmla="*/ 487 h 634"/>
                    <a:gd name="T26" fmla="*/ 759 w 1511"/>
                    <a:gd name="T27" fmla="*/ 493 h 634"/>
                    <a:gd name="T28" fmla="*/ 720 w 1511"/>
                    <a:gd name="T29" fmla="*/ 420 h 634"/>
                    <a:gd name="T30" fmla="*/ 630 w 1511"/>
                    <a:gd name="T31" fmla="*/ 413 h 634"/>
                    <a:gd name="T32" fmla="*/ 546 w 1511"/>
                    <a:gd name="T33" fmla="*/ 377 h 634"/>
                    <a:gd name="T34" fmla="*/ 473 w 1511"/>
                    <a:gd name="T35" fmla="*/ 419 h 634"/>
                    <a:gd name="T36" fmla="*/ 391 w 1511"/>
                    <a:gd name="T37" fmla="*/ 483 h 634"/>
                    <a:gd name="T38" fmla="*/ 395 w 1511"/>
                    <a:gd name="T39" fmla="*/ 556 h 634"/>
                    <a:gd name="T40" fmla="*/ 309 w 1511"/>
                    <a:gd name="T41" fmla="*/ 542 h 634"/>
                    <a:gd name="T42" fmla="*/ 270 w 1511"/>
                    <a:gd name="T43" fmla="*/ 550 h 634"/>
                    <a:gd name="T44" fmla="*/ 205 w 1511"/>
                    <a:gd name="T45" fmla="*/ 536 h 634"/>
                    <a:gd name="T46" fmla="*/ 139 w 1511"/>
                    <a:gd name="T47" fmla="*/ 585 h 634"/>
                    <a:gd name="T48" fmla="*/ 62 w 1511"/>
                    <a:gd name="T49" fmla="*/ 628 h 634"/>
                    <a:gd name="T50" fmla="*/ 25 w 1511"/>
                    <a:gd name="T51" fmla="*/ 554 h 634"/>
                    <a:gd name="T52" fmla="*/ 31 w 1511"/>
                    <a:gd name="T53" fmla="*/ 368 h 634"/>
                    <a:gd name="T54" fmla="*/ 143 w 1511"/>
                    <a:gd name="T55" fmla="*/ 309 h 634"/>
                    <a:gd name="T56" fmla="*/ 192 w 1511"/>
                    <a:gd name="T57" fmla="*/ 317 h 634"/>
                    <a:gd name="T58" fmla="*/ 231 w 1511"/>
                    <a:gd name="T59" fmla="*/ 287 h 634"/>
                    <a:gd name="T60" fmla="*/ 166 w 1511"/>
                    <a:gd name="T61" fmla="*/ 248 h 634"/>
                    <a:gd name="T62" fmla="*/ 117 w 1511"/>
                    <a:gd name="T63" fmla="*/ 195 h 634"/>
                    <a:gd name="T64" fmla="*/ 56 w 1511"/>
                    <a:gd name="T65" fmla="*/ 205 h 634"/>
                    <a:gd name="T66" fmla="*/ 17 w 1511"/>
                    <a:gd name="T67" fmla="*/ 164 h 634"/>
                    <a:gd name="T68" fmla="*/ 0 w 1511"/>
                    <a:gd name="T69" fmla="*/ 92 h 634"/>
                    <a:gd name="T70" fmla="*/ 111 w 1511"/>
                    <a:gd name="T71" fmla="*/ 6 h 634"/>
                    <a:gd name="T72" fmla="*/ 197 w 1511"/>
                    <a:gd name="T73" fmla="*/ 21 h 634"/>
                    <a:gd name="T74" fmla="*/ 221 w 1511"/>
                    <a:gd name="T75" fmla="*/ 86 h 634"/>
                    <a:gd name="T76" fmla="*/ 252 w 1511"/>
                    <a:gd name="T77" fmla="*/ 115 h 634"/>
                    <a:gd name="T78" fmla="*/ 307 w 1511"/>
                    <a:gd name="T79" fmla="*/ 133 h 634"/>
                    <a:gd name="T80" fmla="*/ 374 w 1511"/>
                    <a:gd name="T81" fmla="*/ 197 h 634"/>
                    <a:gd name="T82" fmla="*/ 448 w 1511"/>
                    <a:gd name="T83" fmla="*/ 223 h 634"/>
                    <a:gd name="T84" fmla="*/ 466 w 1511"/>
                    <a:gd name="T85" fmla="*/ 309 h 634"/>
                    <a:gd name="T86" fmla="*/ 522 w 1511"/>
                    <a:gd name="T87" fmla="*/ 295 h 634"/>
                    <a:gd name="T88" fmla="*/ 616 w 1511"/>
                    <a:gd name="T89" fmla="*/ 250 h 634"/>
                    <a:gd name="T90" fmla="*/ 696 w 1511"/>
                    <a:gd name="T91" fmla="*/ 242 h 634"/>
                    <a:gd name="T92" fmla="*/ 753 w 1511"/>
                    <a:gd name="T93" fmla="*/ 252 h 634"/>
                    <a:gd name="T94" fmla="*/ 796 w 1511"/>
                    <a:gd name="T95" fmla="*/ 237 h 634"/>
                    <a:gd name="T96" fmla="*/ 839 w 1511"/>
                    <a:gd name="T97" fmla="*/ 262 h 634"/>
                    <a:gd name="T98" fmla="*/ 912 w 1511"/>
                    <a:gd name="T99" fmla="*/ 250 h 634"/>
                    <a:gd name="T100" fmla="*/ 875 w 1511"/>
                    <a:gd name="T101" fmla="*/ 170 h 634"/>
                    <a:gd name="T102" fmla="*/ 922 w 1511"/>
                    <a:gd name="T103" fmla="*/ 94 h 634"/>
                    <a:gd name="T104" fmla="*/ 1023 w 1511"/>
                    <a:gd name="T105" fmla="*/ 96 h 634"/>
                    <a:gd name="T106" fmla="*/ 1078 w 1511"/>
                    <a:gd name="T107" fmla="*/ 76 h 634"/>
                    <a:gd name="T108" fmla="*/ 1143 w 1511"/>
                    <a:gd name="T109" fmla="*/ 33 h 634"/>
                    <a:gd name="T110" fmla="*/ 1243 w 1511"/>
                    <a:gd name="T111" fmla="*/ 19 h 634"/>
                    <a:gd name="T112" fmla="*/ 1331 w 1511"/>
                    <a:gd name="T113" fmla="*/ 8 h 634"/>
                    <a:gd name="T114" fmla="*/ 1397 w 1511"/>
                    <a:gd name="T115" fmla="*/ 39 h 634"/>
                    <a:gd name="T116" fmla="*/ 1456 w 1511"/>
                    <a:gd name="T117" fmla="*/ 129 h 634"/>
                    <a:gd name="T118" fmla="*/ 1503 w 1511"/>
                    <a:gd name="T119" fmla="*/ 192 h 634"/>
                    <a:gd name="T120" fmla="*/ 1432 w 1511"/>
                    <a:gd name="T121" fmla="*/ 311 h 634"/>
                    <a:gd name="T122" fmla="*/ 1309 w 1511"/>
                    <a:gd name="T123" fmla="*/ 276 h 63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511"/>
                    <a:gd name="T187" fmla="*/ 0 h 634"/>
                    <a:gd name="T188" fmla="*/ 1511 w 1511"/>
                    <a:gd name="T189" fmla="*/ 634 h 63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511" h="634">
                      <a:moveTo>
                        <a:pt x="1278" y="219"/>
                      </a:moveTo>
                      <a:lnTo>
                        <a:pt x="1272" y="231"/>
                      </a:lnTo>
                      <a:lnTo>
                        <a:pt x="1266" y="239"/>
                      </a:lnTo>
                      <a:lnTo>
                        <a:pt x="1256" y="242"/>
                      </a:lnTo>
                      <a:lnTo>
                        <a:pt x="1248" y="244"/>
                      </a:lnTo>
                      <a:lnTo>
                        <a:pt x="1239" y="242"/>
                      </a:lnTo>
                      <a:lnTo>
                        <a:pt x="1229" y="239"/>
                      </a:lnTo>
                      <a:lnTo>
                        <a:pt x="1223" y="229"/>
                      </a:lnTo>
                      <a:lnTo>
                        <a:pt x="1217" y="215"/>
                      </a:lnTo>
                      <a:lnTo>
                        <a:pt x="1205" y="190"/>
                      </a:lnTo>
                      <a:lnTo>
                        <a:pt x="1192" y="172"/>
                      </a:lnTo>
                      <a:lnTo>
                        <a:pt x="1178" y="162"/>
                      </a:lnTo>
                      <a:lnTo>
                        <a:pt x="1172" y="160"/>
                      </a:lnTo>
                      <a:lnTo>
                        <a:pt x="1164" y="170"/>
                      </a:lnTo>
                      <a:lnTo>
                        <a:pt x="1158" y="180"/>
                      </a:lnTo>
                      <a:lnTo>
                        <a:pt x="1151" y="186"/>
                      </a:lnTo>
                      <a:lnTo>
                        <a:pt x="1143" y="190"/>
                      </a:lnTo>
                      <a:lnTo>
                        <a:pt x="1135" y="192"/>
                      </a:lnTo>
                      <a:lnTo>
                        <a:pt x="1123" y="193"/>
                      </a:lnTo>
                      <a:lnTo>
                        <a:pt x="1111" y="193"/>
                      </a:lnTo>
                      <a:lnTo>
                        <a:pt x="1098" y="192"/>
                      </a:lnTo>
                      <a:lnTo>
                        <a:pt x="1082" y="192"/>
                      </a:lnTo>
                      <a:lnTo>
                        <a:pt x="1070" y="193"/>
                      </a:lnTo>
                      <a:lnTo>
                        <a:pt x="1059" y="195"/>
                      </a:lnTo>
                      <a:lnTo>
                        <a:pt x="1049" y="199"/>
                      </a:lnTo>
                      <a:lnTo>
                        <a:pt x="1041" y="203"/>
                      </a:lnTo>
                      <a:lnTo>
                        <a:pt x="1035" y="207"/>
                      </a:lnTo>
                      <a:lnTo>
                        <a:pt x="1031" y="209"/>
                      </a:lnTo>
                      <a:lnTo>
                        <a:pt x="1029" y="211"/>
                      </a:lnTo>
                      <a:lnTo>
                        <a:pt x="1039" y="219"/>
                      </a:lnTo>
                      <a:lnTo>
                        <a:pt x="1043" y="233"/>
                      </a:lnTo>
                      <a:lnTo>
                        <a:pt x="1041" y="250"/>
                      </a:lnTo>
                      <a:lnTo>
                        <a:pt x="1035" y="270"/>
                      </a:lnTo>
                      <a:lnTo>
                        <a:pt x="1021" y="284"/>
                      </a:lnTo>
                      <a:lnTo>
                        <a:pt x="1004" y="291"/>
                      </a:lnTo>
                      <a:lnTo>
                        <a:pt x="982" y="287"/>
                      </a:lnTo>
                      <a:lnTo>
                        <a:pt x="955" y="270"/>
                      </a:lnTo>
                      <a:lnTo>
                        <a:pt x="945" y="270"/>
                      </a:lnTo>
                      <a:lnTo>
                        <a:pt x="933" y="274"/>
                      </a:lnTo>
                      <a:lnTo>
                        <a:pt x="920" y="278"/>
                      </a:lnTo>
                      <a:lnTo>
                        <a:pt x="908" y="284"/>
                      </a:lnTo>
                      <a:lnTo>
                        <a:pt x="898" y="291"/>
                      </a:lnTo>
                      <a:lnTo>
                        <a:pt x="890" y="301"/>
                      </a:lnTo>
                      <a:lnTo>
                        <a:pt x="886" y="313"/>
                      </a:lnTo>
                      <a:lnTo>
                        <a:pt x="886" y="325"/>
                      </a:lnTo>
                      <a:lnTo>
                        <a:pt x="906" y="332"/>
                      </a:lnTo>
                      <a:lnTo>
                        <a:pt x="925" y="344"/>
                      </a:lnTo>
                      <a:lnTo>
                        <a:pt x="939" y="360"/>
                      </a:lnTo>
                      <a:lnTo>
                        <a:pt x="949" y="377"/>
                      </a:lnTo>
                      <a:lnTo>
                        <a:pt x="953" y="395"/>
                      </a:lnTo>
                      <a:lnTo>
                        <a:pt x="947" y="407"/>
                      </a:lnTo>
                      <a:lnTo>
                        <a:pt x="929" y="417"/>
                      </a:lnTo>
                      <a:lnTo>
                        <a:pt x="900" y="417"/>
                      </a:lnTo>
                      <a:lnTo>
                        <a:pt x="904" y="430"/>
                      </a:lnTo>
                      <a:lnTo>
                        <a:pt x="904" y="446"/>
                      </a:lnTo>
                      <a:lnTo>
                        <a:pt x="902" y="460"/>
                      </a:lnTo>
                      <a:lnTo>
                        <a:pt x="898" y="471"/>
                      </a:lnTo>
                      <a:lnTo>
                        <a:pt x="890" y="481"/>
                      </a:lnTo>
                      <a:lnTo>
                        <a:pt x="880" y="485"/>
                      </a:lnTo>
                      <a:lnTo>
                        <a:pt x="869" y="485"/>
                      </a:lnTo>
                      <a:lnTo>
                        <a:pt x="853" y="477"/>
                      </a:lnTo>
                      <a:lnTo>
                        <a:pt x="841" y="471"/>
                      </a:lnTo>
                      <a:lnTo>
                        <a:pt x="832" y="473"/>
                      </a:lnTo>
                      <a:lnTo>
                        <a:pt x="824" y="479"/>
                      </a:lnTo>
                      <a:lnTo>
                        <a:pt x="814" y="487"/>
                      </a:lnTo>
                      <a:lnTo>
                        <a:pt x="804" y="495"/>
                      </a:lnTo>
                      <a:lnTo>
                        <a:pt x="794" y="501"/>
                      </a:lnTo>
                      <a:lnTo>
                        <a:pt x="785" y="505"/>
                      </a:lnTo>
                      <a:lnTo>
                        <a:pt x="771" y="501"/>
                      </a:lnTo>
                      <a:lnTo>
                        <a:pt x="759" y="493"/>
                      </a:lnTo>
                      <a:lnTo>
                        <a:pt x="759" y="479"/>
                      </a:lnTo>
                      <a:lnTo>
                        <a:pt x="757" y="462"/>
                      </a:lnTo>
                      <a:lnTo>
                        <a:pt x="745" y="436"/>
                      </a:lnTo>
                      <a:lnTo>
                        <a:pt x="734" y="424"/>
                      </a:lnTo>
                      <a:lnTo>
                        <a:pt x="720" y="420"/>
                      </a:lnTo>
                      <a:lnTo>
                        <a:pt x="704" y="420"/>
                      </a:lnTo>
                      <a:lnTo>
                        <a:pt x="687" y="422"/>
                      </a:lnTo>
                      <a:lnTo>
                        <a:pt x="667" y="422"/>
                      </a:lnTo>
                      <a:lnTo>
                        <a:pt x="649" y="420"/>
                      </a:lnTo>
                      <a:lnTo>
                        <a:pt x="630" y="413"/>
                      </a:lnTo>
                      <a:lnTo>
                        <a:pt x="612" y="395"/>
                      </a:lnTo>
                      <a:lnTo>
                        <a:pt x="599" y="385"/>
                      </a:lnTo>
                      <a:lnTo>
                        <a:pt x="581" y="377"/>
                      </a:lnTo>
                      <a:lnTo>
                        <a:pt x="563" y="375"/>
                      </a:lnTo>
                      <a:lnTo>
                        <a:pt x="546" y="377"/>
                      </a:lnTo>
                      <a:lnTo>
                        <a:pt x="528" y="383"/>
                      </a:lnTo>
                      <a:lnTo>
                        <a:pt x="512" y="391"/>
                      </a:lnTo>
                      <a:lnTo>
                        <a:pt x="503" y="405"/>
                      </a:lnTo>
                      <a:lnTo>
                        <a:pt x="497" y="422"/>
                      </a:lnTo>
                      <a:lnTo>
                        <a:pt x="473" y="419"/>
                      </a:lnTo>
                      <a:lnTo>
                        <a:pt x="452" y="422"/>
                      </a:lnTo>
                      <a:lnTo>
                        <a:pt x="430" y="434"/>
                      </a:lnTo>
                      <a:lnTo>
                        <a:pt x="411" y="448"/>
                      </a:lnTo>
                      <a:lnTo>
                        <a:pt x="397" y="465"/>
                      </a:lnTo>
                      <a:lnTo>
                        <a:pt x="391" y="483"/>
                      </a:lnTo>
                      <a:lnTo>
                        <a:pt x="391" y="501"/>
                      </a:lnTo>
                      <a:lnTo>
                        <a:pt x="401" y="518"/>
                      </a:lnTo>
                      <a:lnTo>
                        <a:pt x="405" y="528"/>
                      </a:lnTo>
                      <a:lnTo>
                        <a:pt x="403" y="542"/>
                      </a:lnTo>
                      <a:lnTo>
                        <a:pt x="395" y="556"/>
                      </a:lnTo>
                      <a:lnTo>
                        <a:pt x="381" y="565"/>
                      </a:lnTo>
                      <a:lnTo>
                        <a:pt x="366" y="573"/>
                      </a:lnTo>
                      <a:lnTo>
                        <a:pt x="346" y="571"/>
                      </a:lnTo>
                      <a:lnTo>
                        <a:pt x="327" y="563"/>
                      </a:lnTo>
                      <a:lnTo>
                        <a:pt x="309" y="542"/>
                      </a:lnTo>
                      <a:lnTo>
                        <a:pt x="307" y="542"/>
                      </a:lnTo>
                      <a:lnTo>
                        <a:pt x="301" y="544"/>
                      </a:lnTo>
                      <a:lnTo>
                        <a:pt x="293" y="546"/>
                      </a:lnTo>
                      <a:lnTo>
                        <a:pt x="282" y="548"/>
                      </a:lnTo>
                      <a:lnTo>
                        <a:pt x="270" y="550"/>
                      </a:lnTo>
                      <a:lnTo>
                        <a:pt x="256" y="550"/>
                      </a:lnTo>
                      <a:lnTo>
                        <a:pt x="244" y="548"/>
                      </a:lnTo>
                      <a:lnTo>
                        <a:pt x="231" y="542"/>
                      </a:lnTo>
                      <a:lnTo>
                        <a:pt x="219" y="536"/>
                      </a:lnTo>
                      <a:lnTo>
                        <a:pt x="205" y="536"/>
                      </a:lnTo>
                      <a:lnTo>
                        <a:pt x="192" y="538"/>
                      </a:lnTo>
                      <a:lnTo>
                        <a:pt x="178" y="544"/>
                      </a:lnTo>
                      <a:lnTo>
                        <a:pt x="164" y="554"/>
                      </a:lnTo>
                      <a:lnTo>
                        <a:pt x="150" y="567"/>
                      </a:lnTo>
                      <a:lnTo>
                        <a:pt x="139" y="585"/>
                      </a:lnTo>
                      <a:lnTo>
                        <a:pt x="125" y="606"/>
                      </a:lnTo>
                      <a:lnTo>
                        <a:pt x="111" y="624"/>
                      </a:lnTo>
                      <a:lnTo>
                        <a:pt x="96" y="632"/>
                      </a:lnTo>
                      <a:lnTo>
                        <a:pt x="78" y="634"/>
                      </a:lnTo>
                      <a:lnTo>
                        <a:pt x="62" y="628"/>
                      </a:lnTo>
                      <a:lnTo>
                        <a:pt x="49" y="618"/>
                      </a:lnTo>
                      <a:lnTo>
                        <a:pt x="41" y="604"/>
                      </a:lnTo>
                      <a:lnTo>
                        <a:pt x="39" y="589"/>
                      </a:lnTo>
                      <a:lnTo>
                        <a:pt x="47" y="569"/>
                      </a:lnTo>
                      <a:lnTo>
                        <a:pt x="25" y="554"/>
                      </a:lnTo>
                      <a:lnTo>
                        <a:pt x="23" y="524"/>
                      </a:lnTo>
                      <a:lnTo>
                        <a:pt x="31" y="493"/>
                      </a:lnTo>
                      <a:lnTo>
                        <a:pt x="47" y="467"/>
                      </a:lnTo>
                      <a:lnTo>
                        <a:pt x="31" y="411"/>
                      </a:lnTo>
                      <a:lnTo>
                        <a:pt x="31" y="368"/>
                      </a:lnTo>
                      <a:lnTo>
                        <a:pt x="45" y="334"/>
                      </a:lnTo>
                      <a:lnTo>
                        <a:pt x="66" y="315"/>
                      </a:lnTo>
                      <a:lnTo>
                        <a:pt x="94" y="305"/>
                      </a:lnTo>
                      <a:lnTo>
                        <a:pt x="119" y="303"/>
                      </a:lnTo>
                      <a:lnTo>
                        <a:pt x="143" y="309"/>
                      </a:lnTo>
                      <a:lnTo>
                        <a:pt x="158" y="321"/>
                      </a:lnTo>
                      <a:lnTo>
                        <a:pt x="166" y="327"/>
                      </a:lnTo>
                      <a:lnTo>
                        <a:pt x="174" y="329"/>
                      </a:lnTo>
                      <a:lnTo>
                        <a:pt x="182" y="325"/>
                      </a:lnTo>
                      <a:lnTo>
                        <a:pt x="192" y="317"/>
                      </a:lnTo>
                      <a:lnTo>
                        <a:pt x="201" y="309"/>
                      </a:lnTo>
                      <a:lnTo>
                        <a:pt x="211" y="301"/>
                      </a:lnTo>
                      <a:lnTo>
                        <a:pt x="221" y="295"/>
                      </a:lnTo>
                      <a:lnTo>
                        <a:pt x="231" y="293"/>
                      </a:lnTo>
                      <a:lnTo>
                        <a:pt x="231" y="287"/>
                      </a:lnTo>
                      <a:lnTo>
                        <a:pt x="229" y="274"/>
                      </a:lnTo>
                      <a:lnTo>
                        <a:pt x="217" y="260"/>
                      </a:lnTo>
                      <a:lnTo>
                        <a:pt x="193" y="256"/>
                      </a:lnTo>
                      <a:lnTo>
                        <a:pt x="180" y="254"/>
                      </a:lnTo>
                      <a:lnTo>
                        <a:pt x="166" y="248"/>
                      </a:lnTo>
                      <a:lnTo>
                        <a:pt x="156" y="237"/>
                      </a:lnTo>
                      <a:lnTo>
                        <a:pt x="145" y="223"/>
                      </a:lnTo>
                      <a:lnTo>
                        <a:pt x="137" y="211"/>
                      </a:lnTo>
                      <a:lnTo>
                        <a:pt x="127" y="201"/>
                      </a:lnTo>
                      <a:lnTo>
                        <a:pt x="117" y="195"/>
                      </a:lnTo>
                      <a:lnTo>
                        <a:pt x="107" y="197"/>
                      </a:lnTo>
                      <a:lnTo>
                        <a:pt x="96" y="201"/>
                      </a:lnTo>
                      <a:lnTo>
                        <a:pt x="84" y="205"/>
                      </a:lnTo>
                      <a:lnTo>
                        <a:pt x="70" y="205"/>
                      </a:lnTo>
                      <a:lnTo>
                        <a:pt x="56" y="205"/>
                      </a:lnTo>
                      <a:lnTo>
                        <a:pt x="45" y="201"/>
                      </a:lnTo>
                      <a:lnTo>
                        <a:pt x="33" y="195"/>
                      </a:lnTo>
                      <a:lnTo>
                        <a:pt x="23" y="188"/>
                      </a:lnTo>
                      <a:lnTo>
                        <a:pt x="17" y="176"/>
                      </a:lnTo>
                      <a:lnTo>
                        <a:pt x="17" y="164"/>
                      </a:lnTo>
                      <a:lnTo>
                        <a:pt x="23" y="148"/>
                      </a:lnTo>
                      <a:lnTo>
                        <a:pt x="27" y="135"/>
                      </a:lnTo>
                      <a:lnTo>
                        <a:pt x="23" y="127"/>
                      </a:lnTo>
                      <a:lnTo>
                        <a:pt x="4" y="111"/>
                      </a:lnTo>
                      <a:lnTo>
                        <a:pt x="0" y="92"/>
                      </a:lnTo>
                      <a:lnTo>
                        <a:pt x="11" y="70"/>
                      </a:lnTo>
                      <a:lnTo>
                        <a:pt x="33" y="49"/>
                      </a:lnTo>
                      <a:lnTo>
                        <a:pt x="58" y="29"/>
                      </a:lnTo>
                      <a:lnTo>
                        <a:pt x="86" y="13"/>
                      </a:lnTo>
                      <a:lnTo>
                        <a:pt x="111" y="6"/>
                      </a:lnTo>
                      <a:lnTo>
                        <a:pt x="131" y="8"/>
                      </a:lnTo>
                      <a:lnTo>
                        <a:pt x="145" y="0"/>
                      </a:lnTo>
                      <a:lnTo>
                        <a:pt x="160" y="2"/>
                      </a:lnTo>
                      <a:lnTo>
                        <a:pt x="180" y="10"/>
                      </a:lnTo>
                      <a:lnTo>
                        <a:pt x="197" y="21"/>
                      </a:lnTo>
                      <a:lnTo>
                        <a:pt x="211" y="37"/>
                      </a:lnTo>
                      <a:lnTo>
                        <a:pt x="221" y="55"/>
                      </a:lnTo>
                      <a:lnTo>
                        <a:pt x="225" y="70"/>
                      </a:lnTo>
                      <a:lnTo>
                        <a:pt x="217" y="86"/>
                      </a:lnTo>
                      <a:lnTo>
                        <a:pt x="221" y="86"/>
                      </a:lnTo>
                      <a:lnTo>
                        <a:pt x="231" y="84"/>
                      </a:lnTo>
                      <a:lnTo>
                        <a:pt x="244" y="84"/>
                      </a:lnTo>
                      <a:lnTo>
                        <a:pt x="258" y="86"/>
                      </a:lnTo>
                      <a:lnTo>
                        <a:pt x="252" y="102"/>
                      </a:lnTo>
                      <a:lnTo>
                        <a:pt x="252" y="115"/>
                      </a:lnTo>
                      <a:lnTo>
                        <a:pt x="258" y="125"/>
                      </a:lnTo>
                      <a:lnTo>
                        <a:pt x="268" y="131"/>
                      </a:lnTo>
                      <a:lnTo>
                        <a:pt x="280" y="135"/>
                      </a:lnTo>
                      <a:lnTo>
                        <a:pt x="293" y="135"/>
                      </a:lnTo>
                      <a:lnTo>
                        <a:pt x="307" y="133"/>
                      </a:lnTo>
                      <a:lnTo>
                        <a:pt x="319" y="127"/>
                      </a:lnTo>
                      <a:lnTo>
                        <a:pt x="321" y="152"/>
                      </a:lnTo>
                      <a:lnTo>
                        <a:pt x="330" y="178"/>
                      </a:lnTo>
                      <a:lnTo>
                        <a:pt x="348" y="195"/>
                      </a:lnTo>
                      <a:lnTo>
                        <a:pt x="374" y="197"/>
                      </a:lnTo>
                      <a:lnTo>
                        <a:pt x="389" y="193"/>
                      </a:lnTo>
                      <a:lnTo>
                        <a:pt x="405" y="195"/>
                      </a:lnTo>
                      <a:lnTo>
                        <a:pt x="422" y="201"/>
                      </a:lnTo>
                      <a:lnTo>
                        <a:pt x="436" y="209"/>
                      </a:lnTo>
                      <a:lnTo>
                        <a:pt x="448" y="223"/>
                      </a:lnTo>
                      <a:lnTo>
                        <a:pt x="458" y="239"/>
                      </a:lnTo>
                      <a:lnTo>
                        <a:pt x="462" y="260"/>
                      </a:lnTo>
                      <a:lnTo>
                        <a:pt x="462" y="284"/>
                      </a:lnTo>
                      <a:lnTo>
                        <a:pt x="462" y="297"/>
                      </a:lnTo>
                      <a:lnTo>
                        <a:pt x="466" y="309"/>
                      </a:lnTo>
                      <a:lnTo>
                        <a:pt x="471" y="315"/>
                      </a:lnTo>
                      <a:lnTo>
                        <a:pt x="481" y="319"/>
                      </a:lnTo>
                      <a:lnTo>
                        <a:pt x="493" y="317"/>
                      </a:lnTo>
                      <a:lnTo>
                        <a:pt x="507" y="309"/>
                      </a:lnTo>
                      <a:lnTo>
                        <a:pt x="522" y="295"/>
                      </a:lnTo>
                      <a:lnTo>
                        <a:pt x="538" y="276"/>
                      </a:lnTo>
                      <a:lnTo>
                        <a:pt x="556" y="258"/>
                      </a:lnTo>
                      <a:lnTo>
                        <a:pt x="577" y="248"/>
                      </a:lnTo>
                      <a:lnTo>
                        <a:pt x="597" y="246"/>
                      </a:lnTo>
                      <a:lnTo>
                        <a:pt x="616" y="250"/>
                      </a:lnTo>
                      <a:lnTo>
                        <a:pt x="636" y="254"/>
                      </a:lnTo>
                      <a:lnTo>
                        <a:pt x="651" y="260"/>
                      </a:lnTo>
                      <a:lnTo>
                        <a:pt x="665" y="260"/>
                      </a:lnTo>
                      <a:lnTo>
                        <a:pt x="677" y="256"/>
                      </a:lnTo>
                      <a:lnTo>
                        <a:pt x="696" y="242"/>
                      </a:lnTo>
                      <a:lnTo>
                        <a:pt x="710" y="237"/>
                      </a:lnTo>
                      <a:lnTo>
                        <a:pt x="724" y="237"/>
                      </a:lnTo>
                      <a:lnTo>
                        <a:pt x="736" y="240"/>
                      </a:lnTo>
                      <a:lnTo>
                        <a:pt x="743" y="246"/>
                      </a:lnTo>
                      <a:lnTo>
                        <a:pt x="753" y="252"/>
                      </a:lnTo>
                      <a:lnTo>
                        <a:pt x="761" y="252"/>
                      </a:lnTo>
                      <a:lnTo>
                        <a:pt x="771" y="248"/>
                      </a:lnTo>
                      <a:lnTo>
                        <a:pt x="783" y="240"/>
                      </a:lnTo>
                      <a:lnTo>
                        <a:pt x="790" y="237"/>
                      </a:lnTo>
                      <a:lnTo>
                        <a:pt x="796" y="237"/>
                      </a:lnTo>
                      <a:lnTo>
                        <a:pt x="802" y="239"/>
                      </a:lnTo>
                      <a:lnTo>
                        <a:pt x="808" y="244"/>
                      </a:lnTo>
                      <a:lnTo>
                        <a:pt x="816" y="250"/>
                      </a:lnTo>
                      <a:lnTo>
                        <a:pt x="826" y="256"/>
                      </a:lnTo>
                      <a:lnTo>
                        <a:pt x="839" y="262"/>
                      </a:lnTo>
                      <a:lnTo>
                        <a:pt x="867" y="268"/>
                      </a:lnTo>
                      <a:lnTo>
                        <a:pt x="888" y="270"/>
                      </a:lnTo>
                      <a:lnTo>
                        <a:pt x="902" y="266"/>
                      </a:lnTo>
                      <a:lnTo>
                        <a:pt x="910" y="260"/>
                      </a:lnTo>
                      <a:lnTo>
                        <a:pt x="912" y="250"/>
                      </a:lnTo>
                      <a:lnTo>
                        <a:pt x="910" y="239"/>
                      </a:lnTo>
                      <a:lnTo>
                        <a:pt x="906" y="229"/>
                      </a:lnTo>
                      <a:lnTo>
                        <a:pt x="898" y="217"/>
                      </a:lnTo>
                      <a:lnTo>
                        <a:pt x="880" y="192"/>
                      </a:lnTo>
                      <a:lnTo>
                        <a:pt x="875" y="170"/>
                      </a:lnTo>
                      <a:lnTo>
                        <a:pt x="877" y="152"/>
                      </a:lnTo>
                      <a:lnTo>
                        <a:pt x="886" y="137"/>
                      </a:lnTo>
                      <a:lnTo>
                        <a:pt x="894" y="117"/>
                      </a:lnTo>
                      <a:lnTo>
                        <a:pt x="906" y="103"/>
                      </a:lnTo>
                      <a:lnTo>
                        <a:pt x="922" y="94"/>
                      </a:lnTo>
                      <a:lnTo>
                        <a:pt x="941" y="88"/>
                      </a:lnTo>
                      <a:lnTo>
                        <a:pt x="961" y="86"/>
                      </a:lnTo>
                      <a:lnTo>
                        <a:pt x="982" y="88"/>
                      </a:lnTo>
                      <a:lnTo>
                        <a:pt x="1004" y="90"/>
                      </a:lnTo>
                      <a:lnTo>
                        <a:pt x="1023" y="96"/>
                      </a:lnTo>
                      <a:lnTo>
                        <a:pt x="1043" y="100"/>
                      </a:lnTo>
                      <a:lnTo>
                        <a:pt x="1059" y="98"/>
                      </a:lnTo>
                      <a:lnTo>
                        <a:pt x="1066" y="94"/>
                      </a:lnTo>
                      <a:lnTo>
                        <a:pt x="1074" y="86"/>
                      </a:lnTo>
                      <a:lnTo>
                        <a:pt x="1078" y="76"/>
                      </a:lnTo>
                      <a:lnTo>
                        <a:pt x="1086" y="64"/>
                      </a:lnTo>
                      <a:lnTo>
                        <a:pt x="1094" y="55"/>
                      </a:lnTo>
                      <a:lnTo>
                        <a:pt x="1107" y="45"/>
                      </a:lnTo>
                      <a:lnTo>
                        <a:pt x="1123" y="37"/>
                      </a:lnTo>
                      <a:lnTo>
                        <a:pt x="1143" y="33"/>
                      </a:lnTo>
                      <a:lnTo>
                        <a:pt x="1162" y="31"/>
                      </a:lnTo>
                      <a:lnTo>
                        <a:pt x="1184" y="29"/>
                      </a:lnTo>
                      <a:lnTo>
                        <a:pt x="1203" y="27"/>
                      </a:lnTo>
                      <a:lnTo>
                        <a:pt x="1223" y="23"/>
                      </a:lnTo>
                      <a:lnTo>
                        <a:pt x="1243" y="19"/>
                      </a:lnTo>
                      <a:lnTo>
                        <a:pt x="1258" y="13"/>
                      </a:lnTo>
                      <a:lnTo>
                        <a:pt x="1274" y="8"/>
                      </a:lnTo>
                      <a:lnTo>
                        <a:pt x="1291" y="4"/>
                      </a:lnTo>
                      <a:lnTo>
                        <a:pt x="1311" y="4"/>
                      </a:lnTo>
                      <a:lnTo>
                        <a:pt x="1331" y="8"/>
                      </a:lnTo>
                      <a:lnTo>
                        <a:pt x="1346" y="13"/>
                      </a:lnTo>
                      <a:lnTo>
                        <a:pt x="1360" y="21"/>
                      </a:lnTo>
                      <a:lnTo>
                        <a:pt x="1370" y="31"/>
                      </a:lnTo>
                      <a:lnTo>
                        <a:pt x="1374" y="45"/>
                      </a:lnTo>
                      <a:lnTo>
                        <a:pt x="1397" y="39"/>
                      </a:lnTo>
                      <a:lnTo>
                        <a:pt x="1417" y="45"/>
                      </a:lnTo>
                      <a:lnTo>
                        <a:pt x="1432" y="58"/>
                      </a:lnTo>
                      <a:lnTo>
                        <a:pt x="1444" y="78"/>
                      </a:lnTo>
                      <a:lnTo>
                        <a:pt x="1452" y="103"/>
                      </a:lnTo>
                      <a:lnTo>
                        <a:pt x="1456" y="129"/>
                      </a:lnTo>
                      <a:lnTo>
                        <a:pt x="1458" y="154"/>
                      </a:lnTo>
                      <a:lnTo>
                        <a:pt x="1456" y="178"/>
                      </a:lnTo>
                      <a:lnTo>
                        <a:pt x="1471" y="174"/>
                      </a:lnTo>
                      <a:lnTo>
                        <a:pt x="1489" y="180"/>
                      </a:lnTo>
                      <a:lnTo>
                        <a:pt x="1503" y="192"/>
                      </a:lnTo>
                      <a:lnTo>
                        <a:pt x="1511" y="209"/>
                      </a:lnTo>
                      <a:lnTo>
                        <a:pt x="1511" y="231"/>
                      </a:lnTo>
                      <a:lnTo>
                        <a:pt x="1499" y="256"/>
                      </a:lnTo>
                      <a:lnTo>
                        <a:pt x="1473" y="284"/>
                      </a:lnTo>
                      <a:lnTo>
                        <a:pt x="1432" y="311"/>
                      </a:lnTo>
                      <a:lnTo>
                        <a:pt x="1403" y="323"/>
                      </a:lnTo>
                      <a:lnTo>
                        <a:pt x="1376" y="321"/>
                      </a:lnTo>
                      <a:lnTo>
                        <a:pt x="1350" y="311"/>
                      </a:lnTo>
                      <a:lnTo>
                        <a:pt x="1327" y="295"/>
                      </a:lnTo>
                      <a:lnTo>
                        <a:pt x="1309" y="276"/>
                      </a:lnTo>
                      <a:lnTo>
                        <a:pt x="1293" y="254"/>
                      </a:lnTo>
                      <a:lnTo>
                        <a:pt x="1284" y="235"/>
                      </a:lnTo>
                      <a:lnTo>
                        <a:pt x="1278" y="219"/>
                      </a:lnTo>
                      <a:close/>
                    </a:path>
                  </a:pathLst>
                </a:custGeom>
                <a:solidFill>
                  <a:srgbClr val="007200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48" name="Freeform 8"/>
                <p:cNvSpPr>
                  <a:spLocks/>
                </p:cNvSpPr>
                <p:nvPr/>
              </p:nvSpPr>
              <p:spPr bwMode="auto">
                <a:xfrm>
                  <a:off x="1704" y="2624"/>
                  <a:ext cx="1419" cy="703"/>
                </a:xfrm>
                <a:custGeom>
                  <a:avLst/>
                  <a:gdLst>
                    <a:gd name="T0" fmla="*/ 1082 w 1419"/>
                    <a:gd name="T1" fmla="*/ 118 h 703"/>
                    <a:gd name="T2" fmla="*/ 1033 w 1419"/>
                    <a:gd name="T3" fmla="*/ 124 h 703"/>
                    <a:gd name="T4" fmla="*/ 996 w 1419"/>
                    <a:gd name="T5" fmla="*/ 106 h 703"/>
                    <a:gd name="T6" fmla="*/ 873 w 1419"/>
                    <a:gd name="T7" fmla="*/ 57 h 703"/>
                    <a:gd name="T8" fmla="*/ 767 w 1419"/>
                    <a:gd name="T9" fmla="*/ 128 h 703"/>
                    <a:gd name="T10" fmla="*/ 824 w 1419"/>
                    <a:gd name="T11" fmla="*/ 190 h 703"/>
                    <a:gd name="T12" fmla="*/ 849 w 1419"/>
                    <a:gd name="T13" fmla="*/ 290 h 703"/>
                    <a:gd name="T14" fmla="*/ 855 w 1419"/>
                    <a:gd name="T15" fmla="*/ 357 h 703"/>
                    <a:gd name="T16" fmla="*/ 757 w 1419"/>
                    <a:gd name="T17" fmla="*/ 335 h 703"/>
                    <a:gd name="T18" fmla="*/ 663 w 1419"/>
                    <a:gd name="T19" fmla="*/ 353 h 703"/>
                    <a:gd name="T20" fmla="*/ 626 w 1419"/>
                    <a:gd name="T21" fmla="*/ 310 h 703"/>
                    <a:gd name="T22" fmla="*/ 546 w 1419"/>
                    <a:gd name="T23" fmla="*/ 269 h 703"/>
                    <a:gd name="T24" fmla="*/ 473 w 1419"/>
                    <a:gd name="T25" fmla="*/ 227 h 703"/>
                    <a:gd name="T26" fmla="*/ 409 w 1419"/>
                    <a:gd name="T27" fmla="*/ 245 h 703"/>
                    <a:gd name="T28" fmla="*/ 372 w 1419"/>
                    <a:gd name="T29" fmla="*/ 304 h 703"/>
                    <a:gd name="T30" fmla="*/ 315 w 1419"/>
                    <a:gd name="T31" fmla="*/ 341 h 703"/>
                    <a:gd name="T32" fmla="*/ 280 w 1419"/>
                    <a:gd name="T33" fmla="*/ 319 h 703"/>
                    <a:gd name="T34" fmla="*/ 243 w 1419"/>
                    <a:gd name="T35" fmla="*/ 263 h 703"/>
                    <a:gd name="T36" fmla="*/ 178 w 1419"/>
                    <a:gd name="T37" fmla="*/ 290 h 703"/>
                    <a:gd name="T38" fmla="*/ 166 w 1419"/>
                    <a:gd name="T39" fmla="*/ 306 h 703"/>
                    <a:gd name="T40" fmla="*/ 82 w 1419"/>
                    <a:gd name="T41" fmla="*/ 292 h 703"/>
                    <a:gd name="T42" fmla="*/ 10 w 1419"/>
                    <a:gd name="T43" fmla="*/ 409 h 703"/>
                    <a:gd name="T44" fmla="*/ 23 w 1419"/>
                    <a:gd name="T45" fmla="*/ 525 h 703"/>
                    <a:gd name="T46" fmla="*/ 70 w 1419"/>
                    <a:gd name="T47" fmla="*/ 613 h 703"/>
                    <a:gd name="T48" fmla="*/ 129 w 1419"/>
                    <a:gd name="T49" fmla="*/ 513 h 703"/>
                    <a:gd name="T50" fmla="*/ 221 w 1419"/>
                    <a:gd name="T51" fmla="*/ 482 h 703"/>
                    <a:gd name="T52" fmla="*/ 282 w 1419"/>
                    <a:gd name="T53" fmla="*/ 560 h 703"/>
                    <a:gd name="T54" fmla="*/ 295 w 1419"/>
                    <a:gd name="T55" fmla="*/ 652 h 703"/>
                    <a:gd name="T56" fmla="*/ 366 w 1419"/>
                    <a:gd name="T57" fmla="*/ 701 h 703"/>
                    <a:gd name="T58" fmla="*/ 401 w 1419"/>
                    <a:gd name="T59" fmla="*/ 619 h 703"/>
                    <a:gd name="T60" fmla="*/ 448 w 1419"/>
                    <a:gd name="T61" fmla="*/ 548 h 703"/>
                    <a:gd name="T62" fmla="*/ 489 w 1419"/>
                    <a:gd name="T63" fmla="*/ 497 h 703"/>
                    <a:gd name="T64" fmla="*/ 522 w 1419"/>
                    <a:gd name="T65" fmla="*/ 476 h 703"/>
                    <a:gd name="T66" fmla="*/ 565 w 1419"/>
                    <a:gd name="T67" fmla="*/ 560 h 703"/>
                    <a:gd name="T68" fmla="*/ 616 w 1419"/>
                    <a:gd name="T69" fmla="*/ 513 h 703"/>
                    <a:gd name="T70" fmla="*/ 659 w 1419"/>
                    <a:gd name="T71" fmla="*/ 570 h 703"/>
                    <a:gd name="T72" fmla="*/ 687 w 1419"/>
                    <a:gd name="T73" fmla="*/ 674 h 703"/>
                    <a:gd name="T74" fmla="*/ 755 w 1419"/>
                    <a:gd name="T75" fmla="*/ 593 h 703"/>
                    <a:gd name="T76" fmla="*/ 744 w 1419"/>
                    <a:gd name="T77" fmla="*/ 556 h 703"/>
                    <a:gd name="T78" fmla="*/ 806 w 1419"/>
                    <a:gd name="T79" fmla="*/ 560 h 703"/>
                    <a:gd name="T80" fmla="*/ 826 w 1419"/>
                    <a:gd name="T81" fmla="*/ 629 h 703"/>
                    <a:gd name="T82" fmla="*/ 900 w 1419"/>
                    <a:gd name="T83" fmla="*/ 623 h 703"/>
                    <a:gd name="T84" fmla="*/ 908 w 1419"/>
                    <a:gd name="T85" fmla="*/ 482 h 703"/>
                    <a:gd name="T86" fmla="*/ 963 w 1419"/>
                    <a:gd name="T87" fmla="*/ 456 h 703"/>
                    <a:gd name="T88" fmla="*/ 1023 w 1419"/>
                    <a:gd name="T89" fmla="*/ 568 h 703"/>
                    <a:gd name="T90" fmla="*/ 1072 w 1419"/>
                    <a:gd name="T91" fmla="*/ 496 h 703"/>
                    <a:gd name="T92" fmla="*/ 1127 w 1419"/>
                    <a:gd name="T93" fmla="*/ 396 h 703"/>
                    <a:gd name="T94" fmla="*/ 1149 w 1419"/>
                    <a:gd name="T95" fmla="*/ 349 h 703"/>
                    <a:gd name="T96" fmla="*/ 1198 w 1419"/>
                    <a:gd name="T97" fmla="*/ 357 h 703"/>
                    <a:gd name="T98" fmla="*/ 1235 w 1419"/>
                    <a:gd name="T99" fmla="*/ 390 h 703"/>
                    <a:gd name="T100" fmla="*/ 1282 w 1419"/>
                    <a:gd name="T101" fmla="*/ 380 h 703"/>
                    <a:gd name="T102" fmla="*/ 1331 w 1419"/>
                    <a:gd name="T103" fmla="*/ 308 h 703"/>
                    <a:gd name="T104" fmla="*/ 1386 w 1419"/>
                    <a:gd name="T105" fmla="*/ 196 h 703"/>
                    <a:gd name="T106" fmla="*/ 1391 w 1419"/>
                    <a:gd name="T107" fmla="*/ 53 h 703"/>
                    <a:gd name="T108" fmla="*/ 1329 w 1419"/>
                    <a:gd name="T109" fmla="*/ 45 h 703"/>
                    <a:gd name="T110" fmla="*/ 1311 w 1419"/>
                    <a:gd name="T111" fmla="*/ 12 h 703"/>
                    <a:gd name="T112" fmla="*/ 1249 w 1419"/>
                    <a:gd name="T113" fmla="*/ 22 h 703"/>
                    <a:gd name="T114" fmla="*/ 1194 w 1419"/>
                    <a:gd name="T115" fmla="*/ 49 h 703"/>
                    <a:gd name="T116" fmla="*/ 1157 w 1419"/>
                    <a:gd name="T117" fmla="*/ 34 h 703"/>
                    <a:gd name="T118" fmla="*/ 1108 w 1419"/>
                    <a:gd name="T119" fmla="*/ 55 h 70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419"/>
                    <a:gd name="T181" fmla="*/ 0 h 703"/>
                    <a:gd name="T182" fmla="*/ 1419 w 1419"/>
                    <a:gd name="T183" fmla="*/ 703 h 70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419" h="703">
                      <a:moveTo>
                        <a:pt x="1100" y="71"/>
                      </a:moveTo>
                      <a:lnTo>
                        <a:pt x="1098" y="77"/>
                      </a:lnTo>
                      <a:lnTo>
                        <a:pt x="1092" y="89"/>
                      </a:lnTo>
                      <a:lnTo>
                        <a:pt x="1086" y="104"/>
                      </a:lnTo>
                      <a:lnTo>
                        <a:pt x="1082" y="118"/>
                      </a:lnTo>
                      <a:lnTo>
                        <a:pt x="1080" y="118"/>
                      </a:lnTo>
                      <a:lnTo>
                        <a:pt x="1072" y="118"/>
                      </a:lnTo>
                      <a:lnTo>
                        <a:pt x="1061" y="120"/>
                      </a:lnTo>
                      <a:lnTo>
                        <a:pt x="1047" y="120"/>
                      </a:lnTo>
                      <a:lnTo>
                        <a:pt x="1033" y="124"/>
                      </a:lnTo>
                      <a:lnTo>
                        <a:pt x="1018" y="128"/>
                      </a:lnTo>
                      <a:lnTo>
                        <a:pt x="1004" y="134"/>
                      </a:lnTo>
                      <a:lnTo>
                        <a:pt x="994" y="141"/>
                      </a:lnTo>
                      <a:lnTo>
                        <a:pt x="998" y="124"/>
                      </a:lnTo>
                      <a:lnTo>
                        <a:pt x="996" y="106"/>
                      </a:lnTo>
                      <a:lnTo>
                        <a:pt x="984" y="89"/>
                      </a:lnTo>
                      <a:lnTo>
                        <a:pt x="965" y="75"/>
                      </a:lnTo>
                      <a:lnTo>
                        <a:pt x="941" y="63"/>
                      </a:lnTo>
                      <a:lnTo>
                        <a:pt x="910" y="57"/>
                      </a:lnTo>
                      <a:lnTo>
                        <a:pt x="873" y="57"/>
                      </a:lnTo>
                      <a:lnTo>
                        <a:pt x="830" y="63"/>
                      </a:lnTo>
                      <a:lnTo>
                        <a:pt x="792" y="75"/>
                      </a:lnTo>
                      <a:lnTo>
                        <a:pt x="773" y="92"/>
                      </a:lnTo>
                      <a:lnTo>
                        <a:pt x="765" y="110"/>
                      </a:lnTo>
                      <a:lnTo>
                        <a:pt x="767" y="128"/>
                      </a:lnTo>
                      <a:lnTo>
                        <a:pt x="779" y="145"/>
                      </a:lnTo>
                      <a:lnTo>
                        <a:pt x="796" y="161"/>
                      </a:lnTo>
                      <a:lnTo>
                        <a:pt x="820" y="173"/>
                      </a:lnTo>
                      <a:lnTo>
                        <a:pt x="843" y="177"/>
                      </a:lnTo>
                      <a:lnTo>
                        <a:pt x="824" y="190"/>
                      </a:lnTo>
                      <a:lnTo>
                        <a:pt x="816" y="208"/>
                      </a:lnTo>
                      <a:lnTo>
                        <a:pt x="816" y="227"/>
                      </a:lnTo>
                      <a:lnTo>
                        <a:pt x="822" y="249"/>
                      </a:lnTo>
                      <a:lnTo>
                        <a:pt x="834" y="271"/>
                      </a:lnTo>
                      <a:lnTo>
                        <a:pt x="849" y="290"/>
                      </a:lnTo>
                      <a:lnTo>
                        <a:pt x="865" y="306"/>
                      </a:lnTo>
                      <a:lnTo>
                        <a:pt x="881" y="316"/>
                      </a:lnTo>
                      <a:lnTo>
                        <a:pt x="877" y="321"/>
                      </a:lnTo>
                      <a:lnTo>
                        <a:pt x="867" y="335"/>
                      </a:lnTo>
                      <a:lnTo>
                        <a:pt x="855" y="357"/>
                      </a:lnTo>
                      <a:lnTo>
                        <a:pt x="847" y="380"/>
                      </a:lnTo>
                      <a:lnTo>
                        <a:pt x="832" y="357"/>
                      </a:lnTo>
                      <a:lnTo>
                        <a:pt x="808" y="343"/>
                      </a:lnTo>
                      <a:lnTo>
                        <a:pt x="785" y="335"/>
                      </a:lnTo>
                      <a:lnTo>
                        <a:pt x="757" y="335"/>
                      </a:lnTo>
                      <a:lnTo>
                        <a:pt x="730" y="337"/>
                      </a:lnTo>
                      <a:lnTo>
                        <a:pt x="704" y="345"/>
                      </a:lnTo>
                      <a:lnTo>
                        <a:pt x="685" y="353"/>
                      </a:lnTo>
                      <a:lnTo>
                        <a:pt x="669" y="361"/>
                      </a:lnTo>
                      <a:lnTo>
                        <a:pt x="663" y="353"/>
                      </a:lnTo>
                      <a:lnTo>
                        <a:pt x="657" y="343"/>
                      </a:lnTo>
                      <a:lnTo>
                        <a:pt x="654" y="333"/>
                      </a:lnTo>
                      <a:lnTo>
                        <a:pt x="648" y="323"/>
                      </a:lnTo>
                      <a:lnTo>
                        <a:pt x="638" y="316"/>
                      </a:lnTo>
                      <a:lnTo>
                        <a:pt x="626" y="310"/>
                      </a:lnTo>
                      <a:lnTo>
                        <a:pt x="609" y="306"/>
                      </a:lnTo>
                      <a:lnTo>
                        <a:pt x="585" y="306"/>
                      </a:lnTo>
                      <a:lnTo>
                        <a:pt x="569" y="302"/>
                      </a:lnTo>
                      <a:lnTo>
                        <a:pt x="558" y="288"/>
                      </a:lnTo>
                      <a:lnTo>
                        <a:pt x="546" y="269"/>
                      </a:lnTo>
                      <a:lnTo>
                        <a:pt x="536" y="247"/>
                      </a:lnTo>
                      <a:lnTo>
                        <a:pt x="524" y="227"/>
                      </a:lnTo>
                      <a:lnTo>
                        <a:pt x="511" y="216"/>
                      </a:lnTo>
                      <a:lnTo>
                        <a:pt x="493" y="214"/>
                      </a:lnTo>
                      <a:lnTo>
                        <a:pt x="473" y="227"/>
                      </a:lnTo>
                      <a:lnTo>
                        <a:pt x="458" y="237"/>
                      </a:lnTo>
                      <a:lnTo>
                        <a:pt x="444" y="241"/>
                      </a:lnTo>
                      <a:lnTo>
                        <a:pt x="430" y="241"/>
                      </a:lnTo>
                      <a:lnTo>
                        <a:pt x="419" y="241"/>
                      </a:lnTo>
                      <a:lnTo>
                        <a:pt x="409" y="245"/>
                      </a:lnTo>
                      <a:lnTo>
                        <a:pt x="405" y="255"/>
                      </a:lnTo>
                      <a:lnTo>
                        <a:pt x="403" y="276"/>
                      </a:lnTo>
                      <a:lnTo>
                        <a:pt x="405" y="310"/>
                      </a:lnTo>
                      <a:lnTo>
                        <a:pt x="385" y="304"/>
                      </a:lnTo>
                      <a:lnTo>
                        <a:pt x="372" y="304"/>
                      </a:lnTo>
                      <a:lnTo>
                        <a:pt x="358" y="308"/>
                      </a:lnTo>
                      <a:lnTo>
                        <a:pt x="348" y="316"/>
                      </a:lnTo>
                      <a:lnTo>
                        <a:pt x="338" y="325"/>
                      </a:lnTo>
                      <a:lnTo>
                        <a:pt x="327" y="333"/>
                      </a:lnTo>
                      <a:lnTo>
                        <a:pt x="315" y="341"/>
                      </a:lnTo>
                      <a:lnTo>
                        <a:pt x="299" y="343"/>
                      </a:lnTo>
                      <a:lnTo>
                        <a:pt x="284" y="341"/>
                      </a:lnTo>
                      <a:lnTo>
                        <a:pt x="276" y="335"/>
                      </a:lnTo>
                      <a:lnTo>
                        <a:pt x="276" y="329"/>
                      </a:lnTo>
                      <a:lnTo>
                        <a:pt x="280" y="319"/>
                      </a:lnTo>
                      <a:lnTo>
                        <a:pt x="282" y="308"/>
                      </a:lnTo>
                      <a:lnTo>
                        <a:pt x="284" y="296"/>
                      </a:lnTo>
                      <a:lnTo>
                        <a:pt x="278" y="286"/>
                      </a:lnTo>
                      <a:lnTo>
                        <a:pt x="266" y="274"/>
                      </a:lnTo>
                      <a:lnTo>
                        <a:pt x="243" y="263"/>
                      </a:lnTo>
                      <a:lnTo>
                        <a:pt x="221" y="259"/>
                      </a:lnTo>
                      <a:lnTo>
                        <a:pt x="205" y="261"/>
                      </a:lnTo>
                      <a:lnTo>
                        <a:pt x="192" y="267"/>
                      </a:lnTo>
                      <a:lnTo>
                        <a:pt x="182" y="278"/>
                      </a:lnTo>
                      <a:lnTo>
                        <a:pt x="178" y="290"/>
                      </a:lnTo>
                      <a:lnTo>
                        <a:pt x="176" y="306"/>
                      </a:lnTo>
                      <a:lnTo>
                        <a:pt x="180" y="319"/>
                      </a:lnTo>
                      <a:lnTo>
                        <a:pt x="178" y="317"/>
                      </a:lnTo>
                      <a:lnTo>
                        <a:pt x="174" y="314"/>
                      </a:lnTo>
                      <a:lnTo>
                        <a:pt x="166" y="306"/>
                      </a:lnTo>
                      <a:lnTo>
                        <a:pt x="154" y="300"/>
                      </a:lnTo>
                      <a:lnTo>
                        <a:pt x="141" y="292"/>
                      </a:lnTo>
                      <a:lnTo>
                        <a:pt x="125" y="288"/>
                      </a:lnTo>
                      <a:lnTo>
                        <a:pt x="106" y="288"/>
                      </a:lnTo>
                      <a:lnTo>
                        <a:pt x="82" y="292"/>
                      </a:lnTo>
                      <a:lnTo>
                        <a:pt x="59" y="312"/>
                      </a:lnTo>
                      <a:lnTo>
                        <a:pt x="55" y="343"/>
                      </a:lnTo>
                      <a:lnTo>
                        <a:pt x="55" y="372"/>
                      </a:lnTo>
                      <a:lnTo>
                        <a:pt x="41" y="388"/>
                      </a:lnTo>
                      <a:lnTo>
                        <a:pt x="10" y="409"/>
                      </a:lnTo>
                      <a:lnTo>
                        <a:pt x="0" y="441"/>
                      </a:lnTo>
                      <a:lnTo>
                        <a:pt x="6" y="474"/>
                      </a:lnTo>
                      <a:lnTo>
                        <a:pt x="27" y="494"/>
                      </a:lnTo>
                      <a:lnTo>
                        <a:pt x="21" y="509"/>
                      </a:lnTo>
                      <a:lnTo>
                        <a:pt x="23" y="525"/>
                      </a:lnTo>
                      <a:lnTo>
                        <a:pt x="31" y="539"/>
                      </a:lnTo>
                      <a:lnTo>
                        <a:pt x="45" y="550"/>
                      </a:lnTo>
                      <a:lnTo>
                        <a:pt x="47" y="582"/>
                      </a:lnTo>
                      <a:lnTo>
                        <a:pt x="57" y="603"/>
                      </a:lnTo>
                      <a:lnTo>
                        <a:pt x="70" y="613"/>
                      </a:lnTo>
                      <a:lnTo>
                        <a:pt x="88" y="613"/>
                      </a:lnTo>
                      <a:lnTo>
                        <a:pt x="104" y="603"/>
                      </a:lnTo>
                      <a:lnTo>
                        <a:pt x="117" y="584"/>
                      </a:lnTo>
                      <a:lnTo>
                        <a:pt x="127" y="552"/>
                      </a:lnTo>
                      <a:lnTo>
                        <a:pt x="129" y="513"/>
                      </a:lnTo>
                      <a:lnTo>
                        <a:pt x="141" y="501"/>
                      </a:lnTo>
                      <a:lnTo>
                        <a:pt x="158" y="492"/>
                      </a:lnTo>
                      <a:lnTo>
                        <a:pt x="178" y="484"/>
                      </a:lnTo>
                      <a:lnTo>
                        <a:pt x="199" y="480"/>
                      </a:lnTo>
                      <a:lnTo>
                        <a:pt x="221" y="482"/>
                      </a:lnTo>
                      <a:lnTo>
                        <a:pt x="241" y="488"/>
                      </a:lnTo>
                      <a:lnTo>
                        <a:pt x="260" y="501"/>
                      </a:lnTo>
                      <a:lnTo>
                        <a:pt x="276" y="521"/>
                      </a:lnTo>
                      <a:lnTo>
                        <a:pt x="282" y="539"/>
                      </a:lnTo>
                      <a:lnTo>
                        <a:pt x="282" y="560"/>
                      </a:lnTo>
                      <a:lnTo>
                        <a:pt x="280" y="582"/>
                      </a:lnTo>
                      <a:lnTo>
                        <a:pt x="278" y="605"/>
                      </a:lnTo>
                      <a:lnTo>
                        <a:pt x="278" y="625"/>
                      </a:lnTo>
                      <a:lnTo>
                        <a:pt x="282" y="640"/>
                      </a:lnTo>
                      <a:lnTo>
                        <a:pt x="295" y="652"/>
                      </a:lnTo>
                      <a:lnTo>
                        <a:pt x="317" y="656"/>
                      </a:lnTo>
                      <a:lnTo>
                        <a:pt x="325" y="668"/>
                      </a:lnTo>
                      <a:lnTo>
                        <a:pt x="336" y="681"/>
                      </a:lnTo>
                      <a:lnTo>
                        <a:pt x="350" y="693"/>
                      </a:lnTo>
                      <a:lnTo>
                        <a:pt x="366" y="701"/>
                      </a:lnTo>
                      <a:lnTo>
                        <a:pt x="380" y="703"/>
                      </a:lnTo>
                      <a:lnTo>
                        <a:pt x="391" y="697"/>
                      </a:lnTo>
                      <a:lnTo>
                        <a:pt x="397" y="681"/>
                      </a:lnTo>
                      <a:lnTo>
                        <a:pt x="399" y="650"/>
                      </a:lnTo>
                      <a:lnTo>
                        <a:pt x="401" y="619"/>
                      </a:lnTo>
                      <a:lnTo>
                        <a:pt x="407" y="597"/>
                      </a:lnTo>
                      <a:lnTo>
                        <a:pt x="415" y="584"/>
                      </a:lnTo>
                      <a:lnTo>
                        <a:pt x="427" y="572"/>
                      </a:lnTo>
                      <a:lnTo>
                        <a:pt x="436" y="562"/>
                      </a:lnTo>
                      <a:lnTo>
                        <a:pt x="448" y="548"/>
                      </a:lnTo>
                      <a:lnTo>
                        <a:pt x="456" y="529"/>
                      </a:lnTo>
                      <a:lnTo>
                        <a:pt x="460" y="499"/>
                      </a:lnTo>
                      <a:lnTo>
                        <a:pt x="470" y="501"/>
                      </a:lnTo>
                      <a:lnTo>
                        <a:pt x="479" y="501"/>
                      </a:lnTo>
                      <a:lnTo>
                        <a:pt x="489" y="497"/>
                      </a:lnTo>
                      <a:lnTo>
                        <a:pt x="499" y="494"/>
                      </a:lnTo>
                      <a:lnTo>
                        <a:pt x="509" y="488"/>
                      </a:lnTo>
                      <a:lnTo>
                        <a:pt x="517" y="482"/>
                      </a:lnTo>
                      <a:lnTo>
                        <a:pt x="520" y="478"/>
                      </a:lnTo>
                      <a:lnTo>
                        <a:pt x="522" y="476"/>
                      </a:lnTo>
                      <a:lnTo>
                        <a:pt x="526" y="496"/>
                      </a:lnTo>
                      <a:lnTo>
                        <a:pt x="534" y="515"/>
                      </a:lnTo>
                      <a:lnTo>
                        <a:pt x="544" y="535"/>
                      </a:lnTo>
                      <a:lnTo>
                        <a:pt x="554" y="550"/>
                      </a:lnTo>
                      <a:lnTo>
                        <a:pt x="565" y="560"/>
                      </a:lnTo>
                      <a:lnTo>
                        <a:pt x="575" y="566"/>
                      </a:lnTo>
                      <a:lnTo>
                        <a:pt x="585" y="564"/>
                      </a:lnTo>
                      <a:lnTo>
                        <a:pt x="591" y="554"/>
                      </a:lnTo>
                      <a:lnTo>
                        <a:pt x="603" y="529"/>
                      </a:lnTo>
                      <a:lnTo>
                        <a:pt x="616" y="513"/>
                      </a:lnTo>
                      <a:lnTo>
                        <a:pt x="628" y="505"/>
                      </a:lnTo>
                      <a:lnTo>
                        <a:pt x="632" y="503"/>
                      </a:lnTo>
                      <a:lnTo>
                        <a:pt x="646" y="527"/>
                      </a:lnTo>
                      <a:lnTo>
                        <a:pt x="655" y="550"/>
                      </a:lnTo>
                      <a:lnTo>
                        <a:pt x="659" y="570"/>
                      </a:lnTo>
                      <a:lnTo>
                        <a:pt x="655" y="591"/>
                      </a:lnTo>
                      <a:lnTo>
                        <a:pt x="648" y="617"/>
                      </a:lnTo>
                      <a:lnTo>
                        <a:pt x="650" y="646"/>
                      </a:lnTo>
                      <a:lnTo>
                        <a:pt x="661" y="670"/>
                      </a:lnTo>
                      <a:lnTo>
                        <a:pt x="687" y="674"/>
                      </a:lnTo>
                      <a:lnTo>
                        <a:pt x="704" y="666"/>
                      </a:lnTo>
                      <a:lnTo>
                        <a:pt x="722" y="650"/>
                      </a:lnTo>
                      <a:lnTo>
                        <a:pt x="738" y="633"/>
                      </a:lnTo>
                      <a:lnTo>
                        <a:pt x="749" y="613"/>
                      </a:lnTo>
                      <a:lnTo>
                        <a:pt x="755" y="593"/>
                      </a:lnTo>
                      <a:lnTo>
                        <a:pt x="753" y="580"/>
                      </a:lnTo>
                      <a:lnTo>
                        <a:pt x="744" y="570"/>
                      </a:lnTo>
                      <a:lnTo>
                        <a:pt x="724" y="572"/>
                      </a:lnTo>
                      <a:lnTo>
                        <a:pt x="732" y="562"/>
                      </a:lnTo>
                      <a:lnTo>
                        <a:pt x="744" y="556"/>
                      </a:lnTo>
                      <a:lnTo>
                        <a:pt x="757" y="550"/>
                      </a:lnTo>
                      <a:lnTo>
                        <a:pt x="771" y="548"/>
                      </a:lnTo>
                      <a:lnTo>
                        <a:pt x="785" y="548"/>
                      </a:lnTo>
                      <a:lnTo>
                        <a:pt x="796" y="552"/>
                      </a:lnTo>
                      <a:lnTo>
                        <a:pt x="806" y="560"/>
                      </a:lnTo>
                      <a:lnTo>
                        <a:pt x="812" y="572"/>
                      </a:lnTo>
                      <a:lnTo>
                        <a:pt x="814" y="586"/>
                      </a:lnTo>
                      <a:lnTo>
                        <a:pt x="818" y="601"/>
                      </a:lnTo>
                      <a:lnTo>
                        <a:pt x="820" y="617"/>
                      </a:lnTo>
                      <a:lnTo>
                        <a:pt x="826" y="629"/>
                      </a:lnTo>
                      <a:lnTo>
                        <a:pt x="832" y="640"/>
                      </a:lnTo>
                      <a:lnTo>
                        <a:pt x="841" y="648"/>
                      </a:lnTo>
                      <a:lnTo>
                        <a:pt x="853" y="650"/>
                      </a:lnTo>
                      <a:lnTo>
                        <a:pt x="871" y="646"/>
                      </a:lnTo>
                      <a:lnTo>
                        <a:pt x="900" y="623"/>
                      </a:lnTo>
                      <a:lnTo>
                        <a:pt x="916" y="586"/>
                      </a:lnTo>
                      <a:lnTo>
                        <a:pt x="916" y="546"/>
                      </a:lnTo>
                      <a:lnTo>
                        <a:pt x="908" y="513"/>
                      </a:lnTo>
                      <a:lnTo>
                        <a:pt x="904" y="497"/>
                      </a:lnTo>
                      <a:lnTo>
                        <a:pt x="908" y="482"/>
                      </a:lnTo>
                      <a:lnTo>
                        <a:pt x="918" y="466"/>
                      </a:lnTo>
                      <a:lnTo>
                        <a:pt x="929" y="454"/>
                      </a:lnTo>
                      <a:lnTo>
                        <a:pt x="943" y="449"/>
                      </a:lnTo>
                      <a:lnTo>
                        <a:pt x="955" y="449"/>
                      </a:lnTo>
                      <a:lnTo>
                        <a:pt x="963" y="456"/>
                      </a:lnTo>
                      <a:lnTo>
                        <a:pt x="967" y="476"/>
                      </a:lnTo>
                      <a:lnTo>
                        <a:pt x="969" y="521"/>
                      </a:lnTo>
                      <a:lnTo>
                        <a:pt x="978" y="552"/>
                      </a:lnTo>
                      <a:lnTo>
                        <a:pt x="996" y="570"/>
                      </a:lnTo>
                      <a:lnTo>
                        <a:pt x="1023" y="568"/>
                      </a:lnTo>
                      <a:lnTo>
                        <a:pt x="1047" y="552"/>
                      </a:lnTo>
                      <a:lnTo>
                        <a:pt x="1057" y="529"/>
                      </a:lnTo>
                      <a:lnTo>
                        <a:pt x="1059" y="507"/>
                      </a:lnTo>
                      <a:lnTo>
                        <a:pt x="1059" y="499"/>
                      </a:lnTo>
                      <a:lnTo>
                        <a:pt x="1072" y="496"/>
                      </a:lnTo>
                      <a:lnTo>
                        <a:pt x="1088" y="482"/>
                      </a:lnTo>
                      <a:lnTo>
                        <a:pt x="1104" y="462"/>
                      </a:lnTo>
                      <a:lnTo>
                        <a:pt x="1117" y="441"/>
                      </a:lnTo>
                      <a:lnTo>
                        <a:pt x="1125" y="417"/>
                      </a:lnTo>
                      <a:lnTo>
                        <a:pt x="1127" y="396"/>
                      </a:lnTo>
                      <a:lnTo>
                        <a:pt x="1121" y="378"/>
                      </a:lnTo>
                      <a:lnTo>
                        <a:pt x="1106" y="366"/>
                      </a:lnTo>
                      <a:lnTo>
                        <a:pt x="1121" y="362"/>
                      </a:lnTo>
                      <a:lnTo>
                        <a:pt x="1135" y="355"/>
                      </a:lnTo>
                      <a:lnTo>
                        <a:pt x="1149" y="349"/>
                      </a:lnTo>
                      <a:lnTo>
                        <a:pt x="1162" y="343"/>
                      </a:lnTo>
                      <a:lnTo>
                        <a:pt x="1174" y="341"/>
                      </a:lnTo>
                      <a:lnTo>
                        <a:pt x="1184" y="341"/>
                      </a:lnTo>
                      <a:lnTo>
                        <a:pt x="1192" y="347"/>
                      </a:lnTo>
                      <a:lnTo>
                        <a:pt x="1198" y="357"/>
                      </a:lnTo>
                      <a:lnTo>
                        <a:pt x="1203" y="368"/>
                      </a:lnTo>
                      <a:lnTo>
                        <a:pt x="1211" y="378"/>
                      </a:lnTo>
                      <a:lnTo>
                        <a:pt x="1219" y="386"/>
                      </a:lnTo>
                      <a:lnTo>
                        <a:pt x="1227" y="388"/>
                      </a:lnTo>
                      <a:lnTo>
                        <a:pt x="1235" y="390"/>
                      </a:lnTo>
                      <a:lnTo>
                        <a:pt x="1243" y="390"/>
                      </a:lnTo>
                      <a:lnTo>
                        <a:pt x="1250" y="386"/>
                      </a:lnTo>
                      <a:lnTo>
                        <a:pt x="1256" y="380"/>
                      </a:lnTo>
                      <a:lnTo>
                        <a:pt x="1270" y="382"/>
                      </a:lnTo>
                      <a:lnTo>
                        <a:pt x="1282" y="380"/>
                      </a:lnTo>
                      <a:lnTo>
                        <a:pt x="1295" y="372"/>
                      </a:lnTo>
                      <a:lnTo>
                        <a:pt x="1307" y="361"/>
                      </a:lnTo>
                      <a:lnTo>
                        <a:pt x="1317" y="345"/>
                      </a:lnTo>
                      <a:lnTo>
                        <a:pt x="1325" y="327"/>
                      </a:lnTo>
                      <a:lnTo>
                        <a:pt x="1331" y="308"/>
                      </a:lnTo>
                      <a:lnTo>
                        <a:pt x="1331" y="288"/>
                      </a:lnTo>
                      <a:lnTo>
                        <a:pt x="1335" y="267"/>
                      </a:lnTo>
                      <a:lnTo>
                        <a:pt x="1348" y="245"/>
                      </a:lnTo>
                      <a:lnTo>
                        <a:pt x="1366" y="222"/>
                      </a:lnTo>
                      <a:lnTo>
                        <a:pt x="1386" y="196"/>
                      </a:lnTo>
                      <a:lnTo>
                        <a:pt x="1403" y="171"/>
                      </a:lnTo>
                      <a:lnTo>
                        <a:pt x="1415" y="143"/>
                      </a:lnTo>
                      <a:lnTo>
                        <a:pt x="1419" y="112"/>
                      </a:lnTo>
                      <a:lnTo>
                        <a:pt x="1409" y="81"/>
                      </a:lnTo>
                      <a:lnTo>
                        <a:pt x="1391" y="53"/>
                      </a:lnTo>
                      <a:lnTo>
                        <a:pt x="1376" y="40"/>
                      </a:lnTo>
                      <a:lnTo>
                        <a:pt x="1360" y="34"/>
                      </a:lnTo>
                      <a:lnTo>
                        <a:pt x="1348" y="34"/>
                      </a:lnTo>
                      <a:lnTo>
                        <a:pt x="1337" y="40"/>
                      </a:lnTo>
                      <a:lnTo>
                        <a:pt x="1329" y="45"/>
                      </a:lnTo>
                      <a:lnTo>
                        <a:pt x="1323" y="51"/>
                      </a:lnTo>
                      <a:lnTo>
                        <a:pt x="1321" y="53"/>
                      </a:lnTo>
                      <a:lnTo>
                        <a:pt x="1323" y="38"/>
                      </a:lnTo>
                      <a:lnTo>
                        <a:pt x="1319" y="24"/>
                      </a:lnTo>
                      <a:lnTo>
                        <a:pt x="1311" y="12"/>
                      </a:lnTo>
                      <a:lnTo>
                        <a:pt x="1299" y="4"/>
                      </a:lnTo>
                      <a:lnTo>
                        <a:pt x="1288" y="0"/>
                      </a:lnTo>
                      <a:lnTo>
                        <a:pt x="1274" y="0"/>
                      </a:lnTo>
                      <a:lnTo>
                        <a:pt x="1260" y="8"/>
                      </a:lnTo>
                      <a:lnTo>
                        <a:pt x="1249" y="22"/>
                      </a:lnTo>
                      <a:lnTo>
                        <a:pt x="1237" y="36"/>
                      </a:lnTo>
                      <a:lnTo>
                        <a:pt x="1225" y="44"/>
                      </a:lnTo>
                      <a:lnTo>
                        <a:pt x="1213" y="49"/>
                      </a:lnTo>
                      <a:lnTo>
                        <a:pt x="1203" y="49"/>
                      </a:lnTo>
                      <a:lnTo>
                        <a:pt x="1194" y="49"/>
                      </a:lnTo>
                      <a:lnTo>
                        <a:pt x="1186" y="47"/>
                      </a:lnTo>
                      <a:lnTo>
                        <a:pt x="1180" y="44"/>
                      </a:lnTo>
                      <a:lnTo>
                        <a:pt x="1178" y="44"/>
                      </a:lnTo>
                      <a:lnTo>
                        <a:pt x="1168" y="38"/>
                      </a:lnTo>
                      <a:lnTo>
                        <a:pt x="1157" y="34"/>
                      </a:lnTo>
                      <a:lnTo>
                        <a:pt x="1147" y="32"/>
                      </a:lnTo>
                      <a:lnTo>
                        <a:pt x="1137" y="34"/>
                      </a:lnTo>
                      <a:lnTo>
                        <a:pt x="1125" y="38"/>
                      </a:lnTo>
                      <a:lnTo>
                        <a:pt x="1117" y="45"/>
                      </a:lnTo>
                      <a:lnTo>
                        <a:pt x="1108" y="55"/>
                      </a:lnTo>
                      <a:lnTo>
                        <a:pt x="1100" y="71"/>
                      </a:lnTo>
                      <a:close/>
                    </a:path>
                  </a:pathLst>
                </a:custGeom>
                <a:solidFill>
                  <a:srgbClr val="007200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49" name="Freeform 9"/>
                <p:cNvSpPr>
                  <a:spLocks/>
                </p:cNvSpPr>
                <p:nvPr/>
              </p:nvSpPr>
              <p:spPr bwMode="auto">
                <a:xfrm>
                  <a:off x="1698" y="1947"/>
                  <a:ext cx="1022" cy="677"/>
                </a:xfrm>
                <a:custGeom>
                  <a:avLst/>
                  <a:gdLst>
                    <a:gd name="T0" fmla="*/ 953 w 1022"/>
                    <a:gd name="T1" fmla="*/ 429 h 677"/>
                    <a:gd name="T2" fmla="*/ 973 w 1022"/>
                    <a:gd name="T3" fmla="*/ 382 h 677"/>
                    <a:gd name="T4" fmla="*/ 939 w 1022"/>
                    <a:gd name="T5" fmla="*/ 341 h 677"/>
                    <a:gd name="T6" fmla="*/ 963 w 1022"/>
                    <a:gd name="T7" fmla="*/ 312 h 677"/>
                    <a:gd name="T8" fmla="*/ 1020 w 1022"/>
                    <a:gd name="T9" fmla="*/ 292 h 677"/>
                    <a:gd name="T10" fmla="*/ 996 w 1022"/>
                    <a:gd name="T11" fmla="*/ 241 h 677"/>
                    <a:gd name="T12" fmla="*/ 969 w 1022"/>
                    <a:gd name="T13" fmla="*/ 196 h 677"/>
                    <a:gd name="T14" fmla="*/ 875 w 1022"/>
                    <a:gd name="T15" fmla="*/ 208 h 677"/>
                    <a:gd name="T16" fmla="*/ 838 w 1022"/>
                    <a:gd name="T17" fmla="*/ 151 h 677"/>
                    <a:gd name="T18" fmla="*/ 834 w 1022"/>
                    <a:gd name="T19" fmla="*/ 106 h 677"/>
                    <a:gd name="T20" fmla="*/ 857 w 1022"/>
                    <a:gd name="T21" fmla="*/ 65 h 677"/>
                    <a:gd name="T22" fmla="*/ 814 w 1022"/>
                    <a:gd name="T23" fmla="*/ 24 h 677"/>
                    <a:gd name="T24" fmla="*/ 742 w 1022"/>
                    <a:gd name="T25" fmla="*/ 18 h 677"/>
                    <a:gd name="T26" fmla="*/ 689 w 1022"/>
                    <a:gd name="T27" fmla="*/ 0 h 677"/>
                    <a:gd name="T28" fmla="*/ 603 w 1022"/>
                    <a:gd name="T29" fmla="*/ 108 h 677"/>
                    <a:gd name="T30" fmla="*/ 571 w 1022"/>
                    <a:gd name="T31" fmla="*/ 122 h 677"/>
                    <a:gd name="T32" fmla="*/ 530 w 1022"/>
                    <a:gd name="T33" fmla="*/ 110 h 677"/>
                    <a:gd name="T34" fmla="*/ 479 w 1022"/>
                    <a:gd name="T35" fmla="*/ 85 h 677"/>
                    <a:gd name="T36" fmla="*/ 413 w 1022"/>
                    <a:gd name="T37" fmla="*/ 24 h 677"/>
                    <a:gd name="T38" fmla="*/ 305 w 1022"/>
                    <a:gd name="T39" fmla="*/ 43 h 677"/>
                    <a:gd name="T40" fmla="*/ 227 w 1022"/>
                    <a:gd name="T41" fmla="*/ 108 h 677"/>
                    <a:gd name="T42" fmla="*/ 162 w 1022"/>
                    <a:gd name="T43" fmla="*/ 227 h 677"/>
                    <a:gd name="T44" fmla="*/ 110 w 1022"/>
                    <a:gd name="T45" fmla="*/ 241 h 677"/>
                    <a:gd name="T46" fmla="*/ 18 w 1022"/>
                    <a:gd name="T47" fmla="*/ 265 h 677"/>
                    <a:gd name="T48" fmla="*/ 6 w 1022"/>
                    <a:gd name="T49" fmla="*/ 360 h 677"/>
                    <a:gd name="T50" fmla="*/ 49 w 1022"/>
                    <a:gd name="T51" fmla="*/ 407 h 677"/>
                    <a:gd name="T52" fmla="*/ 92 w 1022"/>
                    <a:gd name="T53" fmla="*/ 435 h 677"/>
                    <a:gd name="T54" fmla="*/ 106 w 1022"/>
                    <a:gd name="T55" fmla="*/ 468 h 677"/>
                    <a:gd name="T56" fmla="*/ 94 w 1022"/>
                    <a:gd name="T57" fmla="*/ 509 h 677"/>
                    <a:gd name="T58" fmla="*/ 123 w 1022"/>
                    <a:gd name="T59" fmla="*/ 591 h 677"/>
                    <a:gd name="T60" fmla="*/ 135 w 1022"/>
                    <a:gd name="T61" fmla="*/ 677 h 677"/>
                    <a:gd name="T62" fmla="*/ 186 w 1022"/>
                    <a:gd name="T63" fmla="*/ 619 h 677"/>
                    <a:gd name="T64" fmla="*/ 241 w 1022"/>
                    <a:gd name="T65" fmla="*/ 615 h 677"/>
                    <a:gd name="T66" fmla="*/ 288 w 1022"/>
                    <a:gd name="T67" fmla="*/ 630 h 677"/>
                    <a:gd name="T68" fmla="*/ 327 w 1022"/>
                    <a:gd name="T69" fmla="*/ 615 h 677"/>
                    <a:gd name="T70" fmla="*/ 378 w 1022"/>
                    <a:gd name="T71" fmla="*/ 589 h 677"/>
                    <a:gd name="T72" fmla="*/ 438 w 1022"/>
                    <a:gd name="T73" fmla="*/ 593 h 677"/>
                    <a:gd name="T74" fmla="*/ 478 w 1022"/>
                    <a:gd name="T75" fmla="*/ 587 h 677"/>
                    <a:gd name="T76" fmla="*/ 523 w 1022"/>
                    <a:gd name="T77" fmla="*/ 593 h 677"/>
                    <a:gd name="T78" fmla="*/ 548 w 1022"/>
                    <a:gd name="T79" fmla="*/ 599 h 677"/>
                    <a:gd name="T80" fmla="*/ 579 w 1022"/>
                    <a:gd name="T81" fmla="*/ 611 h 677"/>
                    <a:gd name="T82" fmla="*/ 644 w 1022"/>
                    <a:gd name="T83" fmla="*/ 642 h 677"/>
                    <a:gd name="T84" fmla="*/ 626 w 1022"/>
                    <a:gd name="T85" fmla="*/ 564 h 677"/>
                    <a:gd name="T86" fmla="*/ 620 w 1022"/>
                    <a:gd name="T87" fmla="*/ 527 h 677"/>
                    <a:gd name="T88" fmla="*/ 585 w 1022"/>
                    <a:gd name="T89" fmla="*/ 478 h 677"/>
                    <a:gd name="T90" fmla="*/ 546 w 1022"/>
                    <a:gd name="T91" fmla="*/ 449 h 677"/>
                    <a:gd name="T92" fmla="*/ 479 w 1022"/>
                    <a:gd name="T93" fmla="*/ 425 h 677"/>
                    <a:gd name="T94" fmla="*/ 419 w 1022"/>
                    <a:gd name="T95" fmla="*/ 452 h 677"/>
                    <a:gd name="T96" fmla="*/ 344 w 1022"/>
                    <a:gd name="T97" fmla="*/ 417 h 677"/>
                    <a:gd name="T98" fmla="*/ 362 w 1022"/>
                    <a:gd name="T99" fmla="*/ 364 h 677"/>
                    <a:gd name="T100" fmla="*/ 497 w 1022"/>
                    <a:gd name="T101" fmla="*/ 357 h 677"/>
                    <a:gd name="T102" fmla="*/ 528 w 1022"/>
                    <a:gd name="T103" fmla="*/ 384 h 677"/>
                    <a:gd name="T104" fmla="*/ 593 w 1022"/>
                    <a:gd name="T105" fmla="*/ 400 h 677"/>
                    <a:gd name="T106" fmla="*/ 640 w 1022"/>
                    <a:gd name="T107" fmla="*/ 404 h 677"/>
                    <a:gd name="T108" fmla="*/ 663 w 1022"/>
                    <a:gd name="T109" fmla="*/ 441 h 677"/>
                    <a:gd name="T110" fmla="*/ 710 w 1022"/>
                    <a:gd name="T111" fmla="*/ 460 h 677"/>
                    <a:gd name="T112" fmla="*/ 761 w 1022"/>
                    <a:gd name="T113" fmla="*/ 464 h 677"/>
                    <a:gd name="T114" fmla="*/ 793 w 1022"/>
                    <a:gd name="T115" fmla="*/ 495 h 677"/>
                    <a:gd name="T116" fmla="*/ 847 w 1022"/>
                    <a:gd name="T117" fmla="*/ 515 h 677"/>
                    <a:gd name="T118" fmla="*/ 910 w 1022"/>
                    <a:gd name="T119" fmla="*/ 476 h 67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022"/>
                    <a:gd name="T181" fmla="*/ 0 h 677"/>
                    <a:gd name="T182" fmla="*/ 1022 w 1022"/>
                    <a:gd name="T183" fmla="*/ 677 h 67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022" h="677">
                      <a:moveTo>
                        <a:pt x="918" y="458"/>
                      </a:moveTo>
                      <a:lnTo>
                        <a:pt x="930" y="450"/>
                      </a:lnTo>
                      <a:lnTo>
                        <a:pt x="941" y="441"/>
                      </a:lnTo>
                      <a:lnTo>
                        <a:pt x="953" y="429"/>
                      </a:lnTo>
                      <a:lnTo>
                        <a:pt x="963" y="417"/>
                      </a:lnTo>
                      <a:lnTo>
                        <a:pt x="971" y="405"/>
                      </a:lnTo>
                      <a:lnTo>
                        <a:pt x="975" y="394"/>
                      </a:lnTo>
                      <a:lnTo>
                        <a:pt x="973" y="382"/>
                      </a:lnTo>
                      <a:lnTo>
                        <a:pt x="965" y="372"/>
                      </a:lnTo>
                      <a:lnTo>
                        <a:pt x="953" y="362"/>
                      </a:lnTo>
                      <a:lnTo>
                        <a:pt x="945" y="353"/>
                      </a:lnTo>
                      <a:lnTo>
                        <a:pt x="939" y="341"/>
                      </a:lnTo>
                      <a:lnTo>
                        <a:pt x="939" y="329"/>
                      </a:lnTo>
                      <a:lnTo>
                        <a:pt x="941" y="321"/>
                      </a:lnTo>
                      <a:lnTo>
                        <a:pt x="951" y="313"/>
                      </a:lnTo>
                      <a:lnTo>
                        <a:pt x="963" y="312"/>
                      </a:lnTo>
                      <a:lnTo>
                        <a:pt x="982" y="312"/>
                      </a:lnTo>
                      <a:lnTo>
                        <a:pt x="1002" y="312"/>
                      </a:lnTo>
                      <a:lnTo>
                        <a:pt x="1014" y="304"/>
                      </a:lnTo>
                      <a:lnTo>
                        <a:pt x="1020" y="292"/>
                      </a:lnTo>
                      <a:lnTo>
                        <a:pt x="1022" y="276"/>
                      </a:lnTo>
                      <a:lnTo>
                        <a:pt x="1016" y="263"/>
                      </a:lnTo>
                      <a:lnTo>
                        <a:pt x="1008" y="249"/>
                      </a:lnTo>
                      <a:lnTo>
                        <a:pt x="996" y="241"/>
                      </a:lnTo>
                      <a:lnTo>
                        <a:pt x="982" y="239"/>
                      </a:lnTo>
                      <a:lnTo>
                        <a:pt x="981" y="225"/>
                      </a:lnTo>
                      <a:lnTo>
                        <a:pt x="977" y="210"/>
                      </a:lnTo>
                      <a:lnTo>
                        <a:pt x="969" y="196"/>
                      </a:lnTo>
                      <a:lnTo>
                        <a:pt x="955" y="186"/>
                      </a:lnTo>
                      <a:lnTo>
                        <a:pt x="935" y="184"/>
                      </a:lnTo>
                      <a:lnTo>
                        <a:pt x="908" y="190"/>
                      </a:lnTo>
                      <a:lnTo>
                        <a:pt x="875" y="208"/>
                      </a:lnTo>
                      <a:lnTo>
                        <a:pt x="832" y="239"/>
                      </a:lnTo>
                      <a:lnTo>
                        <a:pt x="838" y="208"/>
                      </a:lnTo>
                      <a:lnTo>
                        <a:pt x="844" y="177"/>
                      </a:lnTo>
                      <a:lnTo>
                        <a:pt x="838" y="151"/>
                      </a:lnTo>
                      <a:lnTo>
                        <a:pt x="812" y="137"/>
                      </a:lnTo>
                      <a:lnTo>
                        <a:pt x="816" y="128"/>
                      </a:lnTo>
                      <a:lnTo>
                        <a:pt x="824" y="116"/>
                      </a:lnTo>
                      <a:lnTo>
                        <a:pt x="834" y="106"/>
                      </a:lnTo>
                      <a:lnTo>
                        <a:pt x="842" y="96"/>
                      </a:lnTo>
                      <a:lnTo>
                        <a:pt x="851" y="86"/>
                      </a:lnTo>
                      <a:lnTo>
                        <a:pt x="855" y="75"/>
                      </a:lnTo>
                      <a:lnTo>
                        <a:pt x="857" y="65"/>
                      </a:lnTo>
                      <a:lnTo>
                        <a:pt x="853" y="55"/>
                      </a:lnTo>
                      <a:lnTo>
                        <a:pt x="844" y="45"/>
                      </a:lnTo>
                      <a:lnTo>
                        <a:pt x="830" y="34"/>
                      </a:lnTo>
                      <a:lnTo>
                        <a:pt x="814" y="24"/>
                      </a:lnTo>
                      <a:lnTo>
                        <a:pt x="795" y="16"/>
                      </a:lnTo>
                      <a:lnTo>
                        <a:pt x="777" y="12"/>
                      </a:lnTo>
                      <a:lnTo>
                        <a:pt x="757" y="12"/>
                      </a:lnTo>
                      <a:lnTo>
                        <a:pt x="742" y="18"/>
                      </a:lnTo>
                      <a:lnTo>
                        <a:pt x="730" y="32"/>
                      </a:lnTo>
                      <a:lnTo>
                        <a:pt x="726" y="14"/>
                      </a:lnTo>
                      <a:lnTo>
                        <a:pt x="712" y="2"/>
                      </a:lnTo>
                      <a:lnTo>
                        <a:pt x="689" y="0"/>
                      </a:lnTo>
                      <a:lnTo>
                        <a:pt x="663" y="6"/>
                      </a:lnTo>
                      <a:lnTo>
                        <a:pt x="638" y="26"/>
                      </a:lnTo>
                      <a:lnTo>
                        <a:pt x="616" y="59"/>
                      </a:lnTo>
                      <a:lnTo>
                        <a:pt x="603" y="108"/>
                      </a:lnTo>
                      <a:lnTo>
                        <a:pt x="601" y="175"/>
                      </a:lnTo>
                      <a:lnTo>
                        <a:pt x="587" y="165"/>
                      </a:lnTo>
                      <a:lnTo>
                        <a:pt x="577" y="145"/>
                      </a:lnTo>
                      <a:lnTo>
                        <a:pt x="571" y="122"/>
                      </a:lnTo>
                      <a:lnTo>
                        <a:pt x="573" y="100"/>
                      </a:lnTo>
                      <a:lnTo>
                        <a:pt x="560" y="104"/>
                      </a:lnTo>
                      <a:lnTo>
                        <a:pt x="546" y="108"/>
                      </a:lnTo>
                      <a:lnTo>
                        <a:pt x="530" y="110"/>
                      </a:lnTo>
                      <a:lnTo>
                        <a:pt x="515" y="108"/>
                      </a:lnTo>
                      <a:lnTo>
                        <a:pt x="501" y="104"/>
                      </a:lnTo>
                      <a:lnTo>
                        <a:pt x="489" y="96"/>
                      </a:lnTo>
                      <a:lnTo>
                        <a:pt x="479" y="85"/>
                      </a:lnTo>
                      <a:lnTo>
                        <a:pt x="474" y="69"/>
                      </a:lnTo>
                      <a:lnTo>
                        <a:pt x="464" y="51"/>
                      </a:lnTo>
                      <a:lnTo>
                        <a:pt x="442" y="36"/>
                      </a:lnTo>
                      <a:lnTo>
                        <a:pt x="413" y="24"/>
                      </a:lnTo>
                      <a:lnTo>
                        <a:pt x="382" y="18"/>
                      </a:lnTo>
                      <a:lnTo>
                        <a:pt x="348" y="18"/>
                      </a:lnTo>
                      <a:lnTo>
                        <a:pt x="323" y="26"/>
                      </a:lnTo>
                      <a:lnTo>
                        <a:pt x="305" y="43"/>
                      </a:lnTo>
                      <a:lnTo>
                        <a:pt x="299" y="73"/>
                      </a:lnTo>
                      <a:lnTo>
                        <a:pt x="280" y="79"/>
                      </a:lnTo>
                      <a:lnTo>
                        <a:pt x="254" y="90"/>
                      </a:lnTo>
                      <a:lnTo>
                        <a:pt x="227" y="108"/>
                      </a:lnTo>
                      <a:lnTo>
                        <a:pt x="200" y="132"/>
                      </a:lnTo>
                      <a:lnTo>
                        <a:pt x="176" y="161"/>
                      </a:lnTo>
                      <a:lnTo>
                        <a:pt x="162" y="192"/>
                      </a:lnTo>
                      <a:lnTo>
                        <a:pt x="162" y="227"/>
                      </a:lnTo>
                      <a:lnTo>
                        <a:pt x="180" y="267"/>
                      </a:lnTo>
                      <a:lnTo>
                        <a:pt x="159" y="257"/>
                      </a:lnTo>
                      <a:lnTo>
                        <a:pt x="135" y="247"/>
                      </a:lnTo>
                      <a:lnTo>
                        <a:pt x="110" y="241"/>
                      </a:lnTo>
                      <a:lnTo>
                        <a:pt x="82" y="239"/>
                      </a:lnTo>
                      <a:lnTo>
                        <a:pt x="59" y="241"/>
                      </a:lnTo>
                      <a:lnTo>
                        <a:pt x="35" y="249"/>
                      </a:lnTo>
                      <a:lnTo>
                        <a:pt x="18" y="265"/>
                      </a:lnTo>
                      <a:lnTo>
                        <a:pt x="6" y="290"/>
                      </a:lnTo>
                      <a:lnTo>
                        <a:pt x="0" y="317"/>
                      </a:lnTo>
                      <a:lnTo>
                        <a:pt x="0" y="341"/>
                      </a:lnTo>
                      <a:lnTo>
                        <a:pt x="6" y="360"/>
                      </a:lnTo>
                      <a:lnTo>
                        <a:pt x="14" y="376"/>
                      </a:lnTo>
                      <a:lnTo>
                        <a:pt x="25" y="390"/>
                      </a:lnTo>
                      <a:lnTo>
                        <a:pt x="37" y="402"/>
                      </a:lnTo>
                      <a:lnTo>
                        <a:pt x="49" y="407"/>
                      </a:lnTo>
                      <a:lnTo>
                        <a:pt x="61" y="413"/>
                      </a:lnTo>
                      <a:lnTo>
                        <a:pt x="70" y="419"/>
                      </a:lnTo>
                      <a:lnTo>
                        <a:pt x="82" y="425"/>
                      </a:lnTo>
                      <a:lnTo>
                        <a:pt x="92" y="435"/>
                      </a:lnTo>
                      <a:lnTo>
                        <a:pt x="100" y="443"/>
                      </a:lnTo>
                      <a:lnTo>
                        <a:pt x="106" y="452"/>
                      </a:lnTo>
                      <a:lnTo>
                        <a:pt x="108" y="460"/>
                      </a:lnTo>
                      <a:lnTo>
                        <a:pt x="106" y="468"/>
                      </a:lnTo>
                      <a:lnTo>
                        <a:pt x="98" y="472"/>
                      </a:lnTo>
                      <a:lnTo>
                        <a:pt x="84" y="482"/>
                      </a:lnTo>
                      <a:lnTo>
                        <a:pt x="82" y="495"/>
                      </a:lnTo>
                      <a:lnTo>
                        <a:pt x="94" y="509"/>
                      </a:lnTo>
                      <a:lnTo>
                        <a:pt x="121" y="519"/>
                      </a:lnTo>
                      <a:lnTo>
                        <a:pt x="141" y="533"/>
                      </a:lnTo>
                      <a:lnTo>
                        <a:pt x="137" y="556"/>
                      </a:lnTo>
                      <a:lnTo>
                        <a:pt x="123" y="591"/>
                      </a:lnTo>
                      <a:lnTo>
                        <a:pt x="112" y="634"/>
                      </a:lnTo>
                      <a:lnTo>
                        <a:pt x="112" y="656"/>
                      </a:lnTo>
                      <a:lnTo>
                        <a:pt x="121" y="672"/>
                      </a:lnTo>
                      <a:lnTo>
                        <a:pt x="135" y="677"/>
                      </a:lnTo>
                      <a:lnTo>
                        <a:pt x="149" y="666"/>
                      </a:lnTo>
                      <a:lnTo>
                        <a:pt x="160" y="644"/>
                      </a:lnTo>
                      <a:lnTo>
                        <a:pt x="172" y="629"/>
                      </a:lnTo>
                      <a:lnTo>
                        <a:pt x="186" y="619"/>
                      </a:lnTo>
                      <a:lnTo>
                        <a:pt x="200" y="611"/>
                      </a:lnTo>
                      <a:lnTo>
                        <a:pt x="213" y="609"/>
                      </a:lnTo>
                      <a:lnTo>
                        <a:pt x="227" y="611"/>
                      </a:lnTo>
                      <a:lnTo>
                        <a:pt x="241" y="615"/>
                      </a:lnTo>
                      <a:lnTo>
                        <a:pt x="254" y="621"/>
                      </a:lnTo>
                      <a:lnTo>
                        <a:pt x="266" y="627"/>
                      </a:lnTo>
                      <a:lnTo>
                        <a:pt x="278" y="629"/>
                      </a:lnTo>
                      <a:lnTo>
                        <a:pt x="288" y="630"/>
                      </a:lnTo>
                      <a:lnTo>
                        <a:pt x="299" y="629"/>
                      </a:lnTo>
                      <a:lnTo>
                        <a:pt x="309" y="625"/>
                      </a:lnTo>
                      <a:lnTo>
                        <a:pt x="319" y="621"/>
                      </a:lnTo>
                      <a:lnTo>
                        <a:pt x="327" y="615"/>
                      </a:lnTo>
                      <a:lnTo>
                        <a:pt x="337" y="607"/>
                      </a:lnTo>
                      <a:lnTo>
                        <a:pt x="346" y="599"/>
                      </a:lnTo>
                      <a:lnTo>
                        <a:pt x="362" y="593"/>
                      </a:lnTo>
                      <a:lnTo>
                        <a:pt x="378" y="589"/>
                      </a:lnTo>
                      <a:lnTo>
                        <a:pt x="393" y="585"/>
                      </a:lnTo>
                      <a:lnTo>
                        <a:pt x="409" y="587"/>
                      </a:lnTo>
                      <a:lnTo>
                        <a:pt x="425" y="589"/>
                      </a:lnTo>
                      <a:lnTo>
                        <a:pt x="438" y="593"/>
                      </a:lnTo>
                      <a:lnTo>
                        <a:pt x="446" y="601"/>
                      </a:lnTo>
                      <a:lnTo>
                        <a:pt x="456" y="595"/>
                      </a:lnTo>
                      <a:lnTo>
                        <a:pt x="468" y="591"/>
                      </a:lnTo>
                      <a:lnTo>
                        <a:pt x="478" y="587"/>
                      </a:lnTo>
                      <a:lnTo>
                        <a:pt x="489" y="585"/>
                      </a:lnTo>
                      <a:lnTo>
                        <a:pt x="501" y="587"/>
                      </a:lnTo>
                      <a:lnTo>
                        <a:pt x="511" y="589"/>
                      </a:lnTo>
                      <a:lnTo>
                        <a:pt x="523" y="593"/>
                      </a:lnTo>
                      <a:lnTo>
                        <a:pt x="532" y="601"/>
                      </a:lnTo>
                      <a:lnTo>
                        <a:pt x="538" y="603"/>
                      </a:lnTo>
                      <a:lnTo>
                        <a:pt x="542" y="603"/>
                      </a:lnTo>
                      <a:lnTo>
                        <a:pt x="548" y="599"/>
                      </a:lnTo>
                      <a:lnTo>
                        <a:pt x="552" y="597"/>
                      </a:lnTo>
                      <a:lnTo>
                        <a:pt x="560" y="597"/>
                      </a:lnTo>
                      <a:lnTo>
                        <a:pt x="568" y="601"/>
                      </a:lnTo>
                      <a:lnTo>
                        <a:pt x="579" y="611"/>
                      </a:lnTo>
                      <a:lnTo>
                        <a:pt x="597" y="629"/>
                      </a:lnTo>
                      <a:lnTo>
                        <a:pt x="622" y="654"/>
                      </a:lnTo>
                      <a:lnTo>
                        <a:pt x="638" y="656"/>
                      </a:lnTo>
                      <a:lnTo>
                        <a:pt x="644" y="642"/>
                      </a:lnTo>
                      <a:lnTo>
                        <a:pt x="644" y="619"/>
                      </a:lnTo>
                      <a:lnTo>
                        <a:pt x="638" y="593"/>
                      </a:lnTo>
                      <a:lnTo>
                        <a:pt x="632" y="572"/>
                      </a:lnTo>
                      <a:lnTo>
                        <a:pt x="626" y="564"/>
                      </a:lnTo>
                      <a:lnTo>
                        <a:pt x="624" y="574"/>
                      </a:lnTo>
                      <a:lnTo>
                        <a:pt x="622" y="566"/>
                      </a:lnTo>
                      <a:lnTo>
                        <a:pt x="620" y="548"/>
                      </a:lnTo>
                      <a:lnTo>
                        <a:pt x="620" y="527"/>
                      </a:lnTo>
                      <a:lnTo>
                        <a:pt x="618" y="505"/>
                      </a:lnTo>
                      <a:lnTo>
                        <a:pt x="613" y="488"/>
                      </a:lnTo>
                      <a:lnTo>
                        <a:pt x="601" y="476"/>
                      </a:lnTo>
                      <a:lnTo>
                        <a:pt x="585" y="478"/>
                      </a:lnTo>
                      <a:lnTo>
                        <a:pt x="560" y="495"/>
                      </a:lnTo>
                      <a:lnTo>
                        <a:pt x="562" y="482"/>
                      </a:lnTo>
                      <a:lnTo>
                        <a:pt x="558" y="464"/>
                      </a:lnTo>
                      <a:lnTo>
                        <a:pt x="546" y="449"/>
                      </a:lnTo>
                      <a:lnTo>
                        <a:pt x="530" y="433"/>
                      </a:lnTo>
                      <a:lnTo>
                        <a:pt x="515" y="423"/>
                      </a:lnTo>
                      <a:lnTo>
                        <a:pt x="497" y="419"/>
                      </a:lnTo>
                      <a:lnTo>
                        <a:pt x="479" y="425"/>
                      </a:lnTo>
                      <a:lnTo>
                        <a:pt x="466" y="445"/>
                      </a:lnTo>
                      <a:lnTo>
                        <a:pt x="454" y="460"/>
                      </a:lnTo>
                      <a:lnTo>
                        <a:pt x="434" y="462"/>
                      </a:lnTo>
                      <a:lnTo>
                        <a:pt x="419" y="452"/>
                      </a:lnTo>
                      <a:lnTo>
                        <a:pt x="411" y="431"/>
                      </a:lnTo>
                      <a:lnTo>
                        <a:pt x="387" y="431"/>
                      </a:lnTo>
                      <a:lnTo>
                        <a:pt x="364" y="425"/>
                      </a:lnTo>
                      <a:lnTo>
                        <a:pt x="344" y="417"/>
                      </a:lnTo>
                      <a:lnTo>
                        <a:pt x="333" y="405"/>
                      </a:lnTo>
                      <a:lnTo>
                        <a:pt x="329" y="392"/>
                      </a:lnTo>
                      <a:lnTo>
                        <a:pt x="337" y="378"/>
                      </a:lnTo>
                      <a:lnTo>
                        <a:pt x="362" y="364"/>
                      </a:lnTo>
                      <a:lnTo>
                        <a:pt x="405" y="353"/>
                      </a:lnTo>
                      <a:lnTo>
                        <a:pt x="450" y="347"/>
                      </a:lnTo>
                      <a:lnTo>
                        <a:pt x="478" y="349"/>
                      </a:lnTo>
                      <a:lnTo>
                        <a:pt x="497" y="357"/>
                      </a:lnTo>
                      <a:lnTo>
                        <a:pt x="507" y="366"/>
                      </a:lnTo>
                      <a:lnTo>
                        <a:pt x="513" y="376"/>
                      </a:lnTo>
                      <a:lnTo>
                        <a:pt x="519" y="382"/>
                      </a:lnTo>
                      <a:lnTo>
                        <a:pt x="528" y="384"/>
                      </a:lnTo>
                      <a:lnTo>
                        <a:pt x="546" y="376"/>
                      </a:lnTo>
                      <a:lnTo>
                        <a:pt x="562" y="386"/>
                      </a:lnTo>
                      <a:lnTo>
                        <a:pt x="577" y="394"/>
                      </a:lnTo>
                      <a:lnTo>
                        <a:pt x="593" y="400"/>
                      </a:lnTo>
                      <a:lnTo>
                        <a:pt x="609" y="402"/>
                      </a:lnTo>
                      <a:lnTo>
                        <a:pt x="622" y="404"/>
                      </a:lnTo>
                      <a:lnTo>
                        <a:pt x="632" y="404"/>
                      </a:lnTo>
                      <a:lnTo>
                        <a:pt x="640" y="404"/>
                      </a:lnTo>
                      <a:lnTo>
                        <a:pt x="642" y="404"/>
                      </a:lnTo>
                      <a:lnTo>
                        <a:pt x="648" y="417"/>
                      </a:lnTo>
                      <a:lnTo>
                        <a:pt x="656" y="431"/>
                      </a:lnTo>
                      <a:lnTo>
                        <a:pt x="663" y="441"/>
                      </a:lnTo>
                      <a:lnTo>
                        <a:pt x="673" y="449"/>
                      </a:lnTo>
                      <a:lnTo>
                        <a:pt x="685" y="454"/>
                      </a:lnTo>
                      <a:lnTo>
                        <a:pt x="697" y="458"/>
                      </a:lnTo>
                      <a:lnTo>
                        <a:pt x="710" y="460"/>
                      </a:lnTo>
                      <a:lnTo>
                        <a:pt x="726" y="458"/>
                      </a:lnTo>
                      <a:lnTo>
                        <a:pt x="740" y="458"/>
                      </a:lnTo>
                      <a:lnTo>
                        <a:pt x="752" y="460"/>
                      </a:lnTo>
                      <a:lnTo>
                        <a:pt x="761" y="464"/>
                      </a:lnTo>
                      <a:lnTo>
                        <a:pt x="769" y="470"/>
                      </a:lnTo>
                      <a:lnTo>
                        <a:pt x="777" y="478"/>
                      </a:lnTo>
                      <a:lnTo>
                        <a:pt x="785" y="486"/>
                      </a:lnTo>
                      <a:lnTo>
                        <a:pt x="793" y="495"/>
                      </a:lnTo>
                      <a:lnTo>
                        <a:pt x="802" y="505"/>
                      </a:lnTo>
                      <a:lnTo>
                        <a:pt x="816" y="511"/>
                      </a:lnTo>
                      <a:lnTo>
                        <a:pt x="832" y="515"/>
                      </a:lnTo>
                      <a:lnTo>
                        <a:pt x="847" y="515"/>
                      </a:lnTo>
                      <a:lnTo>
                        <a:pt x="867" y="509"/>
                      </a:lnTo>
                      <a:lnTo>
                        <a:pt x="883" y="501"/>
                      </a:lnTo>
                      <a:lnTo>
                        <a:pt x="898" y="490"/>
                      </a:lnTo>
                      <a:lnTo>
                        <a:pt x="910" y="476"/>
                      </a:lnTo>
                      <a:lnTo>
                        <a:pt x="918" y="458"/>
                      </a:lnTo>
                      <a:close/>
                    </a:path>
                  </a:pathLst>
                </a:custGeom>
                <a:solidFill>
                  <a:srgbClr val="007200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50" name="Freeform 10"/>
                <p:cNvSpPr>
                  <a:spLocks/>
                </p:cNvSpPr>
                <p:nvPr/>
              </p:nvSpPr>
              <p:spPr bwMode="auto">
                <a:xfrm>
                  <a:off x="1742" y="3783"/>
                  <a:ext cx="946" cy="317"/>
                </a:xfrm>
                <a:custGeom>
                  <a:avLst/>
                  <a:gdLst>
                    <a:gd name="T0" fmla="*/ 346 w 946"/>
                    <a:gd name="T1" fmla="*/ 123 h 317"/>
                    <a:gd name="T2" fmla="*/ 250 w 946"/>
                    <a:gd name="T3" fmla="*/ 147 h 317"/>
                    <a:gd name="T4" fmla="*/ 184 w 946"/>
                    <a:gd name="T5" fmla="*/ 195 h 317"/>
                    <a:gd name="T6" fmla="*/ 52 w 946"/>
                    <a:gd name="T7" fmla="*/ 231 h 317"/>
                    <a:gd name="T8" fmla="*/ 10 w 946"/>
                    <a:gd name="T9" fmla="*/ 273 h 317"/>
                    <a:gd name="T10" fmla="*/ 160 w 946"/>
                    <a:gd name="T11" fmla="*/ 255 h 317"/>
                    <a:gd name="T12" fmla="*/ 220 w 946"/>
                    <a:gd name="T13" fmla="*/ 237 h 317"/>
                    <a:gd name="T14" fmla="*/ 316 w 946"/>
                    <a:gd name="T15" fmla="*/ 159 h 317"/>
                    <a:gd name="T16" fmla="*/ 448 w 946"/>
                    <a:gd name="T17" fmla="*/ 93 h 317"/>
                    <a:gd name="T18" fmla="*/ 490 w 946"/>
                    <a:gd name="T19" fmla="*/ 117 h 317"/>
                    <a:gd name="T20" fmla="*/ 430 w 946"/>
                    <a:gd name="T21" fmla="*/ 213 h 317"/>
                    <a:gd name="T22" fmla="*/ 406 w 946"/>
                    <a:gd name="T23" fmla="*/ 237 h 317"/>
                    <a:gd name="T24" fmla="*/ 346 w 946"/>
                    <a:gd name="T25" fmla="*/ 309 h 317"/>
                    <a:gd name="T26" fmla="*/ 394 w 946"/>
                    <a:gd name="T27" fmla="*/ 297 h 317"/>
                    <a:gd name="T28" fmla="*/ 424 w 946"/>
                    <a:gd name="T29" fmla="*/ 267 h 317"/>
                    <a:gd name="T30" fmla="*/ 478 w 946"/>
                    <a:gd name="T31" fmla="*/ 237 h 317"/>
                    <a:gd name="T32" fmla="*/ 514 w 946"/>
                    <a:gd name="T33" fmla="*/ 57 h 317"/>
                    <a:gd name="T34" fmla="*/ 538 w 946"/>
                    <a:gd name="T35" fmla="*/ 141 h 317"/>
                    <a:gd name="T36" fmla="*/ 586 w 946"/>
                    <a:gd name="T37" fmla="*/ 243 h 317"/>
                    <a:gd name="T38" fmla="*/ 598 w 946"/>
                    <a:gd name="T39" fmla="*/ 267 h 317"/>
                    <a:gd name="T40" fmla="*/ 550 w 946"/>
                    <a:gd name="T41" fmla="*/ 81 h 317"/>
                    <a:gd name="T42" fmla="*/ 604 w 946"/>
                    <a:gd name="T43" fmla="*/ 117 h 317"/>
                    <a:gd name="T44" fmla="*/ 712 w 946"/>
                    <a:gd name="T45" fmla="*/ 195 h 317"/>
                    <a:gd name="T46" fmla="*/ 784 w 946"/>
                    <a:gd name="T47" fmla="*/ 231 h 317"/>
                    <a:gd name="T48" fmla="*/ 916 w 946"/>
                    <a:gd name="T49" fmla="*/ 255 h 317"/>
                    <a:gd name="T50" fmla="*/ 760 w 946"/>
                    <a:gd name="T51" fmla="*/ 147 h 317"/>
                    <a:gd name="T52" fmla="*/ 586 w 946"/>
                    <a:gd name="T53" fmla="*/ 45 h 317"/>
                    <a:gd name="T54" fmla="*/ 766 w 946"/>
                    <a:gd name="T55" fmla="*/ 81 h 317"/>
                    <a:gd name="T56" fmla="*/ 820 w 946"/>
                    <a:gd name="T57" fmla="*/ 99 h 317"/>
                    <a:gd name="T58" fmla="*/ 916 w 946"/>
                    <a:gd name="T59" fmla="*/ 123 h 317"/>
                    <a:gd name="T60" fmla="*/ 676 w 946"/>
                    <a:gd name="T61" fmla="*/ 9 h 317"/>
                    <a:gd name="T62" fmla="*/ 532 w 946"/>
                    <a:gd name="T63" fmla="*/ 3 h 31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46"/>
                    <a:gd name="T97" fmla="*/ 0 h 317"/>
                    <a:gd name="T98" fmla="*/ 946 w 946"/>
                    <a:gd name="T99" fmla="*/ 317 h 31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46" h="317">
                      <a:moveTo>
                        <a:pt x="460" y="3"/>
                      </a:moveTo>
                      <a:cubicBezTo>
                        <a:pt x="440" y="44"/>
                        <a:pt x="393" y="112"/>
                        <a:pt x="346" y="123"/>
                      </a:cubicBezTo>
                      <a:cubicBezTo>
                        <a:pt x="326" y="128"/>
                        <a:pt x="306" y="131"/>
                        <a:pt x="286" y="135"/>
                      </a:cubicBezTo>
                      <a:cubicBezTo>
                        <a:pt x="274" y="137"/>
                        <a:pt x="262" y="143"/>
                        <a:pt x="250" y="147"/>
                      </a:cubicBezTo>
                      <a:cubicBezTo>
                        <a:pt x="244" y="149"/>
                        <a:pt x="232" y="153"/>
                        <a:pt x="232" y="153"/>
                      </a:cubicBezTo>
                      <a:cubicBezTo>
                        <a:pt x="214" y="171"/>
                        <a:pt x="208" y="187"/>
                        <a:pt x="184" y="195"/>
                      </a:cubicBezTo>
                      <a:cubicBezTo>
                        <a:pt x="148" y="231"/>
                        <a:pt x="180" y="206"/>
                        <a:pt x="100" y="219"/>
                      </a:cubicBezTo>
                      <a:cubicBezTo>
                        <a:pt x="84" y="222"/>
                        <a:pt x="52" y="231"/>
                        <a:pt x="52" y="231"/>
                      </a:cubicBezTo>
                      <a:cubicBezTo>
                        <a:pt x="0" y="265"/>
                        <a:pt x="61" y="220"/>
                        <a:pt x="28" y="261"/>
                      </a:cubicBezTo>
                      <a:cubicBezTo>
                        <a:pt x="23" y="267"/>
                        <a:pt x="3" y="271"/>
                        <a:pt x="10" y="273"/>
                      </a:cubicBezTo>
                      <a:cubicBezTo>
                        <a:pt x="24" y="276"/>
                        <a:pt x="38" y="269"/>
                        <a:pt x="52" y="267"/>
                      </a:cubicBezTo>
                      <a:cubicBezTo>
                        <a:pt x="128" y="254"/>
                        <a:pt x="19" y="266"/>
                        <a:pt x="160" y="255"/>
                      </a:cubicBezTo>
                      <a:cubicBezTo>
                        <a:pt x="168" y="253"/>
                        <a:pt x="176" y="251"/>
                        <a:pt x="184" y="249"/>
                      </a:cubicBezTo>
                      <a:cubicBezTo>
                        <a:pt x="196" y="245"/>
                        <a:pt x="220" y="237"/>
                        <a:pt x="220" y="237"/>
                      </a:cubicBezTo>
                      <a:cubicBezTo>
                        <a:pt x="249" y="215"/>
                        <a:pt x="259" y="192"/>
                        <a:pt x="286" y="165"/>
                      </a:cubicBezTo>
                      <a:cubicBezTo>
                        <a:pt x="293" y="158"/>
                        <a:pt x="306" y="162"/>
                        <a:pt x="316" y="159"/>
                      </a:cubicBezTo>
                      <a:cubicBezTo>
                        <a:pt x="354" y="149"/>
                        <a:pt x="385" y="141"/>
                        <a:pt x="424" y="135"/>
                      </a:cubicBezTo>
                      <a:cubicBezTo>
                        <a:pt x="435" y="119"/>
                        <a:pt x="440" y="112"/>
                        <a:pt x="448" y="93"/>
                      </a:cubicBezTo>
                      <a:cubicBezTo>
                        <a:pt x="461" y="60"/>
                        <a:pt x="453" y="43"/>
                        <a:pt x="484" y="33"/>
                      </a:cubicBezTo>
                      <a:cubicBezTo>
                        <a:pt x="478" y="74"/>
                        <a:pt x="481" y="80"/>
                        <a:pt x="490" y="117"/>
                      </a:cubicBezTo>
                      <a:cubicBezTo>
                        <a:pt x="483" y="163"/>
                        <a:pt x="482" y="169"/>
                        <a:pt x="442" y="189"/>
                      </a:cubicBezTo>
                      <a:cubicBezTo>
                        <a:pt x="438" y="197"/>
                        <a:pt x="436" y="207"/>
                        <a:pt x="430" y="213"/>
                      </a:cubicBezTo>
                      <a:cubicBezTo>
                        <a:pt x="426" y="217"/>
                        <a:pt x="416" y="215"/>
                        <a:pt x="412" y="219"/>
                      </a:cubicBezTo>
                      <a:cubicBezTo>
                        <a:pt x="408" y="223"/>
                        <a:pt x="410" y="232"/>
                        <a:pt x="406" y="237"/>
                      </a:cubicBezTo>
                      <a:cubicBezTo>
                        <a:pt x="396" y="250"/>
                        <a:pt x="379" y="259"/>
                        <a:pt x="370" y="273"/>
                      </a:cubicBezTo>
                      <a:cubicBezTo>
                        <a:pt x="362" y="285"/>
                        <a:pt x="354" y="297"/>
                        <a:pt x="346" y="309"/>
                      </a:cubicBezTo>
                      <a:cubicBezTo>
                        <a:pt x="340" y="317"/>
                        <a:pt x="366" y="305"/>
                        <a:pt x="376" y="303"/>
                      </a:cubicBezTo>
                      <a:cubicBezTo>
                        <a:pt x="382" y="301"/>
                        <a:pt x="388" y="299"/>
                        <a:pt x="394" y="297"/>
                      </a:cubicBezTo>
                      <a:cubicBezTo>
                        <a:pt x="402" y="293"/>
                        <a:pt x="410" y="289"/>
                        <a:pt x="418" y="285"/>
                      </a:cubicBezTo>
                      <a:cubicBezTo>
                        <a:pt x="420" y="279"/>
                        <a:pt x="420" y="271"/>
                        <a:pt x="424" y="267"/>
                      </a:cubicBezTo>
                      <a:cubicBezTo>
                        <a:pt x="428" y="263"/>
                        <a:pt x="437" y="265"/>
                        <a:pt x="442" y="261"/>
                      </a:cubicBezTo>
                      <a:cubicBezTo>
                        <a:pt x="487" y="231"/>
                        <a:pt x="435" y="251"/>
                        <a:pt x="478" y="237"/>
                      </a:cubicBezTo>
                      <a:cubicBezTo>
                        <a:pt x="512" y="211"/>
                        <a:pt x="512" y="188"/>
                        <a:pt x="520" y="147"/>
                      </a:cubicBezTo>
                      <a:cubicBezTo>
                        <a:pt x="515" y="109"/>
                        <a:pt x="507" y="93"/>
                        <a:pt x="514" y="57"/>
                      </a:cubicBezTo>
                      <a:cubicBezTo>
                        <a:pt x="520" y="75"/>
                        <a:pt x="528" y="92"/>
                        <a:pt x="532" y="111"/>
                      </a:cubicBezTo>
                      <a:cubicBezTo>
                        <a:pt x="534" y="121"/>
                        <a:pt x="533" y="132"/>
                        <a:pt x="538" y="141"/>
                      </a:cubicBezTo>
                      <a:cubicBezTo>
                        <a:pt x="552" y="164"/>
                        <a:pt x="576" y="179"/>
                        <a:pt x="592" y="201"/>
                      </a:cubicBezTo>
                      <a:cubicBezTo>
                        <a:pt x="590" y="215"/>
                        <a:pt x="589" y="229"/>
                        <a:pt x="586" y="243"/>
                      </a:cubicBezTo>
                      <a:cubicBezTo>
                        <a:pt x="585" y="249"/>
                        <a:pt x="577" y="255"/>
                        <a:pt x="580" y="261"/>
                      </a:cubicBezTo>
                      <a:cubicBezTo>
                        <a:pt x="583" y="267"/>
                        <a:pt x="592" y="265"/>
                        <a:pt x="598" y="267"/>
                      </a:cubicBezTo>
                      <a:cubicBezTo>
                        <a:pt x="628" y="257"/>
                        <a:pt x="625" y="235"/>
                        <a:pt x="616" y="207"/>
                      </a:cubicBezTo>
                      <a:cubicBezTo>
                        <a:pt x="600" y="158"/>
                        <a:pt x="573" y="127"/>
                        <a:pt x="550" y="81"/>
                      </a:cubicBezTo>
                      <a:cubicBezTo>
                        <a:pt x="547" y="75"/>
                        <a:pt x="562" y="88"/>
                        <a:pt x="568" y="93"/>
                      </a:cubicBezTo>
                      <a:cubicBezTo>
                        <a:pt x="598" y="118"/>
                        <a:pt x="572" y="106"/>
                        <a:pt x="604" y="117"/>
                      </a:cubicBezTo>
                      <a:cubicBezTo>
                        <a:pt x="623" y="154"/>
                        <a:pt x="644" y="148"/>
                        <a:pt x="676" y="171"/>
                      </a:cubicBezTo>
                      <a:cubicBezTo>
                        <a:pt x="715" y="199"/>
                        <a:pt x="673" y="182"/>
                        <a:pt x="712" y="195"/>
                      </a:cubicBezTo>
                      <a:cubicBezTo>
                        <a:pt x="739" y="222"/>
                        <a:pt x="722" y="210"/>
                        <a:pt x="766" y="225"/>
                      </a:cubicBezTo>
                      <a:cubicBezTo>
                        <a:pt x="772" y="227"/>
                        <a:pt x="784" y="231"/>
                        <a:pt x="784" y="231"/>
                      </a:cubicBezTo>
                      <a:cubicBezTo>
                        <a:pt x="843" y="290"/>
                        <a:pt x="832" y="284"/>
                        <a:pt x="910" y="303"/>
                      </a:cubicBezTo>
                      <a:cubicBezTo>
                        <a:pt x="919" y="289"/>
                        <a:pt x="935" y="274"/>
                        <a:pt x="916" y="255"/>
                      </a:cubicBezTo>
                      <a:cubicBezTo>
                        <a:pt x="907" y="246"/>
                        <a:pt x="880" y="243"/>
                        <a:pt x="880" y="243"/>
                      </a:cubicBezTo>
                      <a:cubicBezTo>
                        <a:pt x="840" y="213"/>
                        <a:pt x="802" y="175"/>
                        <a:pt x="760" y="147"/>
                      </a:cubicBezTo>
                      <a:cubicBezTo>
                        <a:pt x="704" y="110"/>
                        <a:pt x="629" y="99"/>
                        <a:pt x="568" y="69"/>
                      </a:cubicBezTo>
                      <a:cubicBezTo>
                        <a:pt x="562" y="52"/>
                        <a:pt x="552" y="42"/>
                        <a:pt x="586" y="45"/>
                      </a:cubicBezTo>
                      <a:cubicBezTo>
                        <a:pt x="616" y="48"/>
                        <a:pt x="646" y="73"/>
                        <a:pt x="676" y="75"/>
                      </a:cubicBezTo>
                      <a:cubicBezTo>
                        <a:pt x="706" y="77"/>
                        <a:pt x="736" y="79"/>
                        <a:pt x="766" y="81"/>
                      </a:cubicBezTo>
                      <a:cubicBezTo>
                        <a:pt x="778" y="85"/>
                        <a:pt x="790" y="89"/>
                        <a:pt x="802" y="93"/>
                      </a:cubicBezTo>
                      <a:cubicBezTo>
                        <a:pt x="808" y="95"/>
                        <a:pt x="820" y="99"/>
                        <a:pt x="820" y="99"/>
                      </a:cubicBezTo>
                      <a:cubicBezTo>
                        <a:pt x="841" y="120"/>
                        <a:pt x="858" y="120"/>
                        <a:pt x="886" y="129"/>
                      </a:cubicBezTo>
                      <a:cubicBezTo>
                        <a:pt x="896" y="127"/>
                        <a:pt x="908" y="129"/>
                        <a:pt x="916" y="123"/>
                      </a:cubicBezTo>
                      <a:cubicBezTo>
                        <a:pt x="946" y="103"/>
                        <a:pt x="890" y="90"/>
                        <a:pt x="880" y="87"/>
                      </a:cubicBezTo>
                      <a:cubicBezTo>
                        <a:pt x="820" y="27"/>
                        <a:pt x="760" y="18"/>
                        <a:pt x="676" y="9"/>
                      </a:cubicBezTo>
                      <a:cubicBezTo>
                        <a:pt x="640" y="11"/>
                        <a:pt x="604" y="21"/>
                        <a:pt x="568" y="21"/>
                      </a:cubicBezTo>
                      <a:cubicBezTo>
                        <a:pt x="524" y="21"/>
                        <a:pt x="578" y="9"/>
                        <a:pt x="532" y="3"/>
                      </a:cubicBezTo>
                      <a:cubicBezTo>
                        <a:pt x="508" y="0"/>
                        <a:pt x="484" y="3"/>
                        <a:pt x="460" y="3"/>
                      </a:cubicBezTo>
                      <a:close/>
                    </a:path>
                  </a:pathLst>
                </a:custGeom>
                <a:solidFill>
                  <a:srgbClr val="0C0000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4626" name="Freeform 11"/>
              <p:cNvSpPr>
                <a:spLocks/>
              </p:cNvSpPr>
              <p:nvPr/>
            </p:nvSpPr>
            <p:spPr bwMode="auto">
              <a:xfrm>
                <a:off x="1968" y="3888"/>
                <a:ext cx="98" cy="180"/>
              </a:xfrm>
              <a:custGeom>
                <a:avLst/>
                <a:gdLst>
                  <a:gd name="T0" fmla="*/ 92 w 98"/>
                  <a:gd name="T1" fmla="*/ 12 h 180"/>
                  <a:gd name="T2" fmla="*/ 76 w 98"/>
                  <a:gd name="T3" fmla="*/ 108 h 180"/>
                  <a:gd name="T4" fmla="*/ 36 w 98"/>
                  <a:gd name="T5" fmla="*/ 140 h 180"/>
                  <a:gd name="T6" fmla="*/ 12 w 98"/>
                  <a:gd name="T7" fmla="*/ 164 h 180"/>
                  <a:gd name="T8" fmla="*/ 0 w 98"/>
                  <a:gd name="T9" fmla="*/ 180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80"/>
                  <a:gd name="T17" fmla="*/ 98 w 98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80">
                    <a:moveTo>
                      <a:pt x="92" y="12"/>
                    </a:moveTo>
                    <a:cubicBezTo>
                      <a:pt x="57" y="47"/>
                      <a:pt x="98" y="0"/>
                      <a:pt x="76" y="108"/>
                    </a:cubicBezTo>
                    <a:cubicBezTo>
                      <a:pt x="74" y="116"/>
                      <a:pt x="43" y="134"/>
                      <a:pt x="36" y="140"/>
                    </a:cubicBezTo>
                    <a:cubicBezTo>
                      <a:pt x="28" y="148"/>
                      <a:pt x="12" y="164"/>
                      <a:pt x="12" y="164"/>
                    </a:cubicBezTo>
                    <a:cubicBezTo>
                      <a:pt x="7" y="179"/>
                      <a:pt x="12" y="174"/>
                      <a:pt x="0" y="180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27" name="Freeform 12"/>
              <p:cNvSpPr>
                <a:spLocks/>
              </p:cNvSpPr>
              <p:nvPr/>
            </p:nvSpPr>
            <p:spPr bwMode="auto">
              <a:xfrm>
                <a:off x="1772" y="3936"/>
                <a:ext cx="152" cy="32"/>
              </a:xfrm>
              <a:custGeom>
                <a:avLst/>
                <a:gdLst>
                  <a:gd name="T0" fmla="*/ 152 w 152"/>
                  <a:gd name="T1" fmla="*/ 32 h 32"/>
                  <a:gd name="T2" fmla="*/ 52 w 152"/>
                  <a:gd name="T3" fmla="*/ 0 h 32"/>
                  <a:gd name="T4" fmla="*/ 0 w 152"/>
                  <a:gd name="T5" fmla="*/ 8 h 32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32"/>
                  <a:gd name="T11" fmla="*/ 152 w 152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32">
                    <a:moveTo>
                      <a:pt x="152" y="32"/>
                    </a:moveTo>
                    <a:cubicBezTo>
                      <a:pt x="118" y="21"/>
                      <a:pt x="87" y="9"/>
                      <a:pt x="52" y="0"/>
                    </a:cubicBezTo>
                    <a:cubicBezTo>
                      <a:pt x="37" y="2"/>
                      <a:pt x="15" y="8"/>
                      <a:pt x="0" y="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28" name="Freeform 13"/>
              <p:cNvSpPr>
                <a:spLocks/>
              </p:cNvSpPr>
              <p:nvPr/>
            </p:nvSpPr>
            <p:spPr bwMode="auto">
              <a:xfrm>
                <a:off x="1824" y="3888"/>
                <a:ext cx="152" cy="32"/>
              </a:xfrm>
              <a:custGeom>
                <a:avLst/>
                <a:gdLst>
                  <a:gd name="T0" fmla="*/ 152 w 152"/>
                  <a:gd name="T1" fmla="*/ 32 h 32"/>
                  <a:gd name="T2" fmla="*/ 52 w 152"/>
                  <a:gd name="T3" fmla="*/ 0 h 32"/>
                  <a:gd name="T4" fmla="*/ 0 w 152"/>
                  <a:gd name="T5" fmla="*/ 8 h 32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32"/>
                  <a:gd name="T11" fmla="*/ 152 w 152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32">
                    <a:moveTo>
                      <a:pt x="152" y="32"/>
                    </a:moveTo>
                    <a:cubicBezTo>
                      <a:pt x="118" y="21"/>
                      <a:pt x="87" y="9"/>
                      <a:pt x="52" y="0"/>
                    </a:cubicBezTo>
                    <a:cubicBezTo>
                      <a:pt x="37" y="2"/>
                      <a:pt x="15" y="8"/>
                      <a:pt x="0" y="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29" name="Freeform 14"/>
              <p:cNvSpPr>
                <a:spLocks/>
              </p:cNvSpPr>
              <p:nvPr/>
            </p:nvSpPr>
            <p:spPr bwMode="auto">
              <a:xfrm>
                <a:off x="2592" y="3840"/>
                <a:ext cx="152" cy="32"/>
              </a:xfrm>
              <a:custGeom>
                <a:avLst/>
                <a:gdLst>
                  <a:gd name="T0" fmla="*/ 152 w 152"/>
                  <a:gd name="T1" fmla="*/ 32 h 32"/>
                  <a:gd name="T2" fmla="*/ 52 w 152"/>
                  <a:gd name="T3" fmla="*/ 0 h 32"/>
                  <a:gd name="T4" fmla="*/ 0 w 152"/>
                  <a:gd name="T5" fmla="*/ 8 h 32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32"/>
                  <a:gd name="T11" fmla="*/ 152 w 152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32">
                    <a:moveTo>
                      <a:pt x="152" y="32"/>
                    </a:moveTo>
                    <a:cubicBezTo>
                      <a:pt x="118" y="21"/>
                      <a:pt x="87" y="9"/>
                      <a:pt x="52" y="0"/>
                    </a:cubicBezTo>
                    <a:cubicBezTo>
                      <a:pt x="37" y="2"/>
                      <a:pt x="15" y="8"/>
                      <a:pt x="0" y="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30" name="Freeform 15"/>
              <p:cNvSpPr>
                <a:spLocks/>
              </p:cNvSpPr>
              <p:nvPr/>
            </p:nvSpPr>
            <p:spPr bwMode="auto">
              <a:xfrm>
                <a:off x="2064" y="3984"/>
                <a:ext cx="98" cy="180"/>
              </a:xfrm>
              <a:custGeom>
                <a:avLst/>
                <a:gdLst>
                  <a:gd name="T0" fmla="*/ 92 w 98"/>
                  <a:gd name="T1" fmla="*/ 12 h 180"/>
                  <a:gd name="T2" fmla="*/ 76 w 98"/>
                  <a:gd name="T3" fmla="*/ 108 h 180"/>
                  <a:gd name="T4" fmla="*/ 36 w 98"/>
                  <a:gd name="T5" fmla="*/ 140 h 180"/>
                  <a:gd name="T6" fmla="*/ 12 w 98"/>
                  <a:gd name="T7" fmla="*/ 164 h 180"/>
                  <a:gd name="T8" fmla="*/ 0 w 98"/>
                  <a:gd name="T9" fmla="*/ 180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80"/>
                  <a:gd name="T17" fmla="*/ 98 w 98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80">
                    <a:moveTo>
                      <a:pt x="92" y="12"/>
                    </a:moveTo>
                    <a:cubicBezTo>
                      <a:pt x="57" y="47"/>
                      <a:pt x="98" y="0"/>
                      <a:pt x="76" y="108"/>
                    </a:cubicBezTo>
                    <a:cubicBezTo>
                      <a:pt x="74" y="116"/>
                      <a:pt x="43" y="134"/>
                      <a:pt x="36" y="140"/>
                    </a:cubicBezTo>
                    <a:cubicBezTo>
                      <a:pt x="28" y="148"/>
                      <a:pt x="12" y="164"/>
                      <a:pt x="12" y="164"/>
                    </a:cubicBezTo>
                    <a:cubicBezTo>
                      <a:pt x="7" y="179"/>
                      <a:pt x="12" y="174"/>
                      <a:pt x="0" y="180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31" name="Freeform 16"/>
              <p:cNvSpPr>
                <a:spLocks/>
              </p:cNvSpPr>
              <p:nvPr/>
            </p:nvSpPr>
            <p:spPr bwMode="auto">
              <a:xfrm>
                <a:off x="2160" y="3936"/>
                <a:ext cx="98" cy="180"/>
              </a:xfrm>
              <a:custGeom>
                <a:avLst/>
                <a:gdLst>
                  <a:gd name="T0" fmla="*/ 92 w 98"/>
                  <a:gd name="T1" fmla="*/ 12 h 180"/>
                  <a:gd name="T2" fmla="*/ 76 w 98"/>
                  <a:gd name="T3" fmla="*/ 108 h 180"/>
                  <a:gd name="T4" fmla="*/ 36 w 98"/>
                  <a:gd name="T5" fmla="*/ 140 h 180"/>
                  <a:gd name="T6" fmla="*/ 12 w 98"/>
                  <a:gd name="T7" fmla="*/ 164 h 180"/>
                  <a:gd name="T8" fmla="*/ 0 w 98"/>
                  <a:gd name="T9" fmla="*/ 180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80"/>
                  <a:gd name="T17" fmla="*/ 98 w 98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80">
                    <a:moveTo>
                      <a:pt x="92" y="12"/>
                    </a:moveTo>
                    <a:cubicBezTo>
                      <a:pt x="57" y="47"/>
                      <a:pt x="98" y="0"/>
                      <a:pt x="76" y="108"/>
                    </a:cubicBezTo>
                    <a:cubicBezTo>
                      <a:pt x="74" y="116"/>
                      <a:pt x="43" y="134"/>
                      <a:pt x="36" y="140"/>
                    </a:cubicBezTo>
                    <a:cubicBezTo>
                      <a:pt x="28" y="148"/>
                      <a:pt x="12" y="164"/>
                      <a:pt x="12" y="164"/>
                    </a:cubicBezTo>
                    <a:cubicBezTo>
                      <a:pt x="7" y="179"/>
                      <a:pt x="12" y="174"/>
                      <a:pt x="0" y="180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32" name="Freeform 17"/>
              <p:cNvSpPr>
                <a:spLocks/>
              </p:cNvSpPr>
              <p:nvPr/>
            </p:nvSpPr>
            <p:spPr bwMode="auto">
              <a:xfrm>
                <a:off x="2352" y="3888"/>
                <a:ext cx="98" cy="180"/>
              </a:xfrm>
              <a:custGeom>
                <a:avLst/>
                <a:gdLst>
                  <a:gd name="T0" fmla="*/ 92 w 98"/>
                  <a:gd name="T1" fmla="*/ 12 h 180"/>
                  <a:gd name="T2" fmla="*/ 76 w 98"/>
                  <a:gd name="T3" fmla="*/ 108 h 180"/>
                  <a:gd name="T4" fmla="*/ 36 w 98"/>
                  <a:gd name="T5" fmla="*/ 140 h 180"/>
                  <a:gd name="T6" fmla="*/ 12 w 98"/>
                  <a:gd name="T7" fmla="*/ 164 h 180"/>
                  <a:gd name="T8" fmla="*/ 0 w 98"/>
                  <a:gd name="T9" fmla="*/ 180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80"/>
                  <a:gd name="T17" fmla="*/ 98 w 98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80">
                    <a:moveTo>
                      <a:pt x="92" y="12"/>
                    </a:moveTo>
                    <a:cubicBezTo>
                      <a:pt x="57" y="47"/>
                      <a:pt x="98" y="0"/>
                      <a:pt x="76" y="108"/>
                    </a:cubicBezTo>
                    <a:cubicBezTo>
                      <a:pt x="74" y="116"/>
                      <a:pt x="43" y="134"/>
                      <a:pt x="36" y="140"/>
                    </a:cubicBezTo>
                    <a:cubicBezTo>
                      <a:pt x="28" y="148"/>
                      <a:pt x="12" y="164"/>
                      <a:pt x="12" y="164"/>
                    </a:cubicBezTo>
                    <a:cubicBezTo>
                      <a:pt x="7" y="179"/>
                      <a:pt x="12" y="174"/>
                      <a:pt x="0" y="180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33" name="Freeform 18"/>
              <p:cNvSpPr>
                <a:spLocks/>
              </p:cNvSpPr>
              <p:nvPr/>
            </p:nvSpPr>
            <p:spPr bwMode="auto">
              <a:xfrm>
                <a:off x="2256" y="3936"/>
                <a:ext cx="98" cy="180"/>
              </a:xfrm>
              <a:custGeom>
                <a:avLst/>
                <a:gdLst>
                  <a:gd name="T0" fmla="*/ 92 w 98"/>
                  <a:gd name="T1" fmla="*/ 12 h 180"/>
                  <a:gd name="T2" fmla="*/ 76 w 98"/>
                  <a:gd name="T3" fmla="*/ 108 h 180"/>
                  <a:gd name="T4" fmla="*/ 36 w 98"/>
                  <a:gd name="T5" fmla="*/ 140 h 180"/>
                  <a:gd name="T6" fmla="*/ 12 w 98"/>
                  <a:gd name="T7" fmla="*/ 164 h 180"/>
                  <a:gd name="T8" fmla="*/ 0 w 98"/>
                  <a:gd name="T9" fmla="*/ 180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80"/>
                  <a:gd name="T17" fmla="*/ 98 w 98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80">
                    <a:moveTo>
                      <a:pt x="92" y="12"/>
                    </a:moveTo>
                    <a:cubicBezTo>
                      <a:pt x="57" y="47"/>
                      <a:pt x="98" y="0"/>
                      <a:pt x="76" y="108"/>
                    </a:cubicBezTo>
                    <a:cubicBezTo>
                      <a:pt x="74" y="116"/>
                      <a:pt x="43" y="134"/>
                      <a:pt x="36" y="140"/>
                    </a:cubicBezTo>
                    <a:cubicBezTo>
                      <a:pt x="28" y="148"/>
                      <a:pt x="12" y="164"/>
                      <a:pt x="12" y="164"/>
                    </a:cubicBezTo>
                    <a:cubicBezTo>
                      <a:pt x="7" y="179"/>
                      <a:pt x="12" y="174"/>
                      <a:pt x="0" y="180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34" name="Freeform 19"/>
              <p:cNvSpPr>
                <a:spLocks/>
              </p:cNvSpPr>
              <p:nvPr/>
            </p:nvSpPr>
            <p:spPr bwMode="auto">
              <a:xfrm>
                <a:off x="2448" y="3936"/>
                <a:ext cx="98" cy="180"/>
              </a:xfrm>
              <a:custGeom>
                <a:avLst/>
                <a:gdLst>
                  <a:gd name="T0" fmla="*/ 92 w 98"/>
                  <a:gd name="T1" fmla="*/ 12 h 180"/>
                  <a:gd name="T2" fmla="*/ 76 w 98"/>
                  <a:gd name="T3" fmla="*/ 108 h 180"/>
                  <a:gd name="T4" fmla="*/ 36 w 98"/>
                  <a:gd name="T5" fmla="*/ 140 h 180"/>
                  <a:gd name="T6" fmla="*/ 12 w 98"/>
                  <a:gd name="T7" fmla="*/ 164 h 180"/>
                  <a:gd name="T8" fmla="*/ 0 w 98"/>
                  <a:gd name="T9" fmla="*/ 180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80"/>
                  <a:gd name="T17" fmla="*/ 98 w 98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80">
                    <a:moveTo>
                      <a:pt x="92" y="12"/>
                    </a:moveTo>
                    <a:cubicBezTo>
                      <a:pt x="57" y="47"/>
                      <a:pt x="98" y="0"/>
                      <a:pt x="76" y="108"/>
                    </a:cubicBezTo>
                    <a:cubicBezTo>
                      <a:pt x="74" y="116"/>
                      <a:pt x="43" y="134"/>
                      <a:pt x="36" y="140"/>
                    </a:cubicBezTo>
                    <a:cubicBezTo>
                      <a:pt x="28" y="148"/>
                      <a:pt x="12" y="164"/>
                      <a:pt x="12" y="164"/>
                    </a:cubicBezTo>
                    <a:cubicBezTo>
                      <a:pt x="7" y="179"/>
                      <a:pt x="12" y="174"/>
                      <a:pt x="0" y="180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35" name="Freeform 20"/>
              <p:cNvSpPr>
                <a:spLocks/>
              </p:cNvSpPr>
              <p:nvPr/>
            </p:nvSpPr>
            <p:spPr bwMode="auto">
              <a:xfrm>
                <a:off x="1776" y="3984"/>
                <a:ext cx="98" cy="180"/>
              </a:xfrm>
              <a:custGeom>
                <a:avLst/>
                <a:gdLst>
                  <a:gd name="T0" fmla="*/ 92 w 98"/>
                  <a:gd name="T1" fmla="*/ 12 h 180"/>
                  <a:gd name="T2" fmla="*/ 76 w 98"/>
                  <a:gd name="T3" fmla="*/ 108 h 180"/>
                  <a:gd name="T4" fmla="*/ 36 w 98"/>
                  <a:gd name="T5" fmla="*/ 140 h 180"/>
                  <a:gd name="T6" fmla="*/ 12 w 98"/>
                  <a:gd name="T7" fmla="*/ 164 h 180"/>
                  <a:gd name="T8" fmla="*/ 0 w 98"/>
                  <a:gd name="T9" fmla="*/ 180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80"/>
                  <a:gd name="T17" fmla="*/ 98 w 98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80">
                    <a:moveTo>
                      <a:pt x="92" y="12"/>
                    </a:moveTo>
                    <a:cubicBezTo>
                      <a:pt x="57" y="47"/>
                      <a:pt x="98" y="0"/>
                      <a:pt x="76" y="108"/>
                    </a:cubicBezTo>
                    <a:cubicBezTo>
                      <a:pt x="74" y="116"/>
                      <a:pt x="43" y="134"/>
                      <a:pt x="36" y="140"/>
                    </a:cubicBezTo>
                    <a:cubicBezTo>
                      <a:pt x="28" y="148"/>
                      <a:pt x="12" y="164"/>
                      <a:pt x="12" y="164"/>
                    </a:cubicBezTo>
                    <a:cubicBezTo>
                      <a:pt x="7" y="179"/>
                      <a:pt x="12" y="174"/>
                      <a:pt x="0" y="180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36" name="Freeform 21"/>
              <p:cNvSpPr>
                <a:spLocks/>
              </p:cNvSpPr>
              <p:nvPr/>
            </p:nvSpPr>
            <p:spPr bwMode="auto">
              <a:xfrm>
                <a:off x="2064" y="3840"/>
                <a:ext cx="98" cy="180"/>
              </a:xfrm>
              <a:custGeom>
                <a:avLst/>
                <a:gdLst>
                  <a:gd name="T0" fmla="*/ 92 w 98"/>
                  <a:gd name="T1" fmla="*/ 12 h 180"/>
                  <a:gd name="T2" fmla="*/ 76 w 98"/>
                  <a:gd name="T3" fmla="*/ 108 h 180"/>
                  <a:gd name="T4" fmla="*/ 36 w 98"/>
                  <a:gd name="T5" fmla="*/ 140 h 180"/>
                  <a:gd name="T6" fmla="*/ 12 w 98"/>
                  <a:gd name="T7" fmla="*/ 164 h 180"/>
                  <a:gd name="T8" fmla="*/ 0 w 98"/>
                  <a:gd name="T9" fmla="*/ 180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80"/>
                  <a:gd name="T17" fmla="*/ 98 w 98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80">
                    <a:moveTo>
                      <a:pt x="92" y="12"/>
                    </a:moveTo>
                    <a:cubicBezTo>
                      <a:pt x="57" y="47"/>
                      <a:pt x="98" y="0"/>
                      <a:pt x="76" y="108"/>
                    </a:cubicBezTo>
                    <a:cubicBezTo>
                      <a:pt x="74" y="116"/>
                      <a:pt x="43" y="134"/>
                      <a:pt x="36" y="140"/>
                    </a:cubicBezTo>
                    <a:cubicBezTo>
                      <a:pt x="28" y="148"/>
                      <a:pt x="12" y="164"/>
                      <a:pt x="12" y="164"/>
                    </a:cubicBezTo>
                    <a:cubicBezTo>
                      <a:pt x="7" y="179"/>
                      <a:pt x="12" y="174"/>
                      <a:pt x="0" y="180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37" name="Freeform 22"/>
              <p:cNvSpPr>
                <a:spLocks/>
              </p:cNvSpPr>
              <p:nvPr/>
            </p:nvSpPr>
            <p:spPr bwMode="auto">
              <a:xfrm>
                <a:off x="1872" y="3984"/>
                <a:ext cx="98" cy="180"/>
              </a:xfrm>
              <a:custGeom>
                <a:avLst/>
                <a:gdLst>
                  <a:gd name="T0" fmla="*/ 92 w 98"/>
                  <a:gd name="T1" fmla="*/ 12 h 180"/>
                  <a:gd name="T2" fmla="*/ 76 w 98"/>
                  <a:gd name="T3" fmla="*/ 108 h 180"/>
                  <a:gd name="T4" fmla="*/ 36 w 98"/>
                  <a:gd name="T5" fmla="*/ 140 h 180"/>
                  <a:gd name="T6" fmla="*/ 12 w 98"/>
                  <a:gd name="T7" fmla="*/ 164 h 180"/>
                  <a:gd name="T8" fmla="*/ 0 w 98"/>
                  <a:gd name="T9" fmla="*/ 180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80"/>
                  <a:gd name="T17" fmla="*/ 98 w 98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80">
                    <a:moveTo>
                      <a:pt x="92" y="12"/>
                    </a:moveTo>
                    <a:cubicBezTo>
                      <a:pt x="57" y="47"/>
                      <a:pt x="98" y="0"/>
                      <a:pt x="76" y="108"/>
                    </a:cubicBezTo>
                    <a:cubicBezTo>
                      <a:pt x="74" y="116"/>
                      <a:pt x="43" y="134"/>
                      <a:pt x="36" y="140"/>
                    </a:cubicBezTo>
                    <a:cubicBezTo>
                      <a:pt x="28" y="148"/>
                      <a:pt x="12" y="164"/>
                      <a:pt x="12" y="164"/>
                    </a:cubicBezTo>
                    <a:cubicBezTo>
                      <a:pt x="7" y="179"/>
                      <a:pt x="12" y="174"/>
                      <a:pt x="0" y="180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38" name="Freeform 23"/>
              <p:cNvSpPr>
                <a:spLocks/>
              </p:cNvSpPr>
              <p:nvPr/>
            </p:nvSpPr>
            <p:spPr bwMode="auto">
              <a:xfrm>
                <a:off x="2468" y="3892"/>
                <a:ext cx="184" cy="52"/>
              </a:xfrm>
              <a:custGeom>
                <a:avLst/>
                <a:gdLst>
                  <a:gd name="T0" fmla="*/ 0 w 184"/>
                  <a:gd name="T1" fmla="*/ 8 h 52"/>
                  <a:gd name="T2" fmla="*/ 88 w 184"/>
                  <a:gd name="T3" fmla="*/ 4 h 52"/>
                  <a:gd name="T4" fmla="*/ 184 w 184"/>
                  <a:gd name="T5" fmla="*/ 52 h 52"/>
                  <a:gd name="T6" fmla="*/ 0 60000 65536"/>
                  <a:gd name="T7" fmla="*/ 0 60000 65536"/>
                  <a:gd name="T8" fmla="*/ 0 60000 65536"/>
                  <a:gd name="T9" fmla="*/ 0 w 184"/>
                  <a:gd name="T10" fmla="*/ 0 h 52"/>
                  <a:gd name="T11" fmla="*/ 184 w 184"/>
                  <a:gd name="T12" fmla="*/ 52 h 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4" h="52">
                    <a:moveTo>
                      <a:pt x="0" y="8"/>
                    </a:moveTo>
                    <a:cubicBezTo>
                      <a:pt x="34" y="0"/>
                      <a:pt x="49" y="1"/>
                      <a:pt x="88" y="4"/>
                    </a:cubicBezTo>
                    <a:cubicBezTo>
                      <a:pt x="123" y="16"/>
                      <a:pt x="151" y="36"/>
                      <a:pt x="184" y="52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39" name="Freeform 24"/>
              <p:cNvSpPr>
                <a:spLocks/>
              </p:cNvSpPr>
              <p:nvPr/>
            </p:nvSpPr>
            <p:spPr bwMode="auto">
              <a:xfrm>
                <a:off x="2564" y="3988"/>
                <a:ext cx="184" cy="52"/>
              </a:xfrm>
              <a:custGeom>
                <a:avLst/>
                <a:gdLst>
                  <a:gd name="T0" fmla="*/ 0 w 184"/>
                  <a:gd name="T1" fmla="*/ 8 h 52"/>
                  <a:gd name="T2" fmla="*/ 88 w 184"/>
                  <a:gd name="T3" fmla="*/ 4 h 52"/>
                  <a:gd name="T4" fmla="*/ 184 w 184"/>
                  <a:gd name="T5" fmla="*/ 52 h 52"/>
                  <a:gd name="T6" fmla="*/ 0 60000 65536"/>
                  <a:gd name="T7" fmla="*/ 0 60000 65536"/>
                  <a:gd name="T8" fmla="*/ 0 60000 65536"/>
                  <a:gd name="T9" fmla="*/ 0 w 184"/>
                  <a:gd name="T10" fmla="*/ 0 h 52"/>
                  <a:gd name="T11" fmla="*/ 184 w 184"/>
                  <a:gd name="T12" fmla="*/ 52 h 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4" h="52">
                    <a:moveTo>
                      <a:pt x="0" y="8"/>
                    </a:moveTo>
                    <a:cubicBezTo>
                      <a:pt x="34" y="0"/>
                      <a:pt x="49" y="1"/>
                      <a:pt x="88" y="4"/>
                    </a:cubicBezTo>
                    <a:cubicBezTo>
                      <a:pt x="123" y="16"/>
                      <a:pt x="151" y="36"/>
                      <a:pt x="184" y="52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40" name="Freeform 25"/>
              <p:cNvSpPr>
                <a:spLocks/>
              </p:cNvSpPr>
              <p:nvPr/>
            </p:nvSpPr>
            <p:spPr bwMode="auto">
              <a:xfrm>
                <a:off x="2592" y="4032"/>
                <a:ext cx="156" cy="56"/>
              </a:xfrm>
              <a:custGeom>
                <a:avLst/>
                <a:gdLst>
                  <a:gd name="T0" fmla="*/ 0 w 184"/>
                  <a:gd name="T1" fmla="*/ 16 h 52"/>
                  <a:gd name="T2" fmla="*/ 24 w 184"/>
                  <a:gd name="T3" fmla="*/ 4 h 52"/>
                  <a:gd name="T4" fmla="*/ 50 w 184"/>
                  <a:gd name="T5" fmla="*/ 94 h 52"/>
                  <a:gd name="T6" fmla="*/ 0 60000 65536"/>
                  <a:gd name="T7" fmla="*/ 0 60000 65536"/>
                  <a:gd name="T8" fmla="*/ 0 60000 65536"/>
                  <a:gd name="T9" fmla="*/ 0 w 184"/>
                  <a:gd name="T10" fmla="*/ 0 h 52"/>
                  <a:gd name="T11" fmla="*/ 184 w 184"/>
                  <a:gd name="T12" fmla="*/ 52 h 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4" h="52">
                    <a:moveTo>
                      <a:pt x="0" y="8"/>
                    </a:moveTo>
                    <a:cubicBezTo>
                      <a:pt x="34" y="0"/>
                      <a:pt x="49" y="1"/>
                      <a:pt x="88" y="4"/>
                    </a:cubicBezTo>
                    <a:cubicBezTo>
                      <a:pt x="123" y="16"/>
                      <a:pt x="151" y="36"/>
                      <a:pt x="184" y="52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41" name="Freeform 26"/>
              <p:cNvSpPr>
                <a:spLocks/>
              </p:cNvSpPr>
              <p:nvPr/>
            </p:nvSpPr>
            <p:spPr bwMode="auto">
              <a:xfrm>
                <a:off x="2544" y="3792"/>
                <a:ext cx="184" cy="52"/>
              </a:xfrm>
              <a:custGeom>
                <a:avLst/>
                <a:gdLst>
                  <a:gd name="T0" fmla="*/ 0 w 184"/>
                  <a:gd name="T1" fmla="*/ 8 h 52"/>
                  <a:gd name="T2" fmla="*/ 88 w 184"/>
                  <a:gd name="T3" fmla="*/ 4 h 52"/>
                  <a:gd name="T4" fmla="*/ 184 w 184"/>
                  <a:gd name="T5" fmla="*/ 52 h 52"/>
                  <a:gd name="T6" fmla="*/ 0 60000 65536"/>
                  <a:gd name="T7" fmla="*/ 0 60000 65536"/>
                  <a:gd name="T8" fmla="*/ 0 60000 65536"/>
                  <a:gd name="T9" fmla="*/ 0 w 184"/>
                  <a:gd name="T10" fmla="*/ 0 h 52"/>
                  <a:gd name="T11" fmla="*/ 184 w 184"/>
                  <a:gd name="T12" fmla="*/ 52 h 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4" h="52">
                    <a:moveTo>
                      <a:pt x="0" y="8"/>
                    </a:moveTo>
                    <a:cubicBezTo>
                      <a:pt x="34" y="0"/>
                      <a:pt x="49" y="1"/>
                      <a:pt x="88" y="4"/>
                    </a:cubicBezTo>
                    <a:cubicBezTo>
                      <a:pt x="123" y="16"/>
                      <a:pt x="151" y="36"/>
                      <a:pt x="184" y="52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42" name="Freeform 27"/>
              <p:cNvSpPr>
                <a:spLocks/>
              </p:cNvSpPr>
              <p:nvPr/>
            </p:nvSpPr>
            <p:spPr bwMode="auto">
              <a:xfrm>
                <a:off x="2400" y="3888"/>
                <a:ext cx="184" cy="52"/>
              </a:xfrm>
              <a:custGeom>
                <a:avLst/>
                <a:gdLst>
                  <a:gd name="T0" fmla="*/ 0 w 184"/>
                  <a:gd name="T1" fmla="*/ 8 h 52"/>
                  <a:gd name="T2" fmla="*/ 88 w 184"/>
                  <a:gd name="T3" fmla="*/ 4 h 52"/>
                  <a:gd name="T4" fmla="*/ 184 w 184"/>
                  <a:gd name="T5" fmla="*/ 52 h 52"/>
                  <a:gd name="T6" fmla="*/ 0 60000 65536"/>
                  <a:gd name="T7" fmla="*/ 0 60000 65536"/>
                  <a:gd name="T8" fmla="*/ 0 60000 65536"/>
                  <a:gd name="T9" fmla="*/ 0 w 184"/>
                  <a:gd name="T10" fmla="*/ 0 h 52"/>
                  <a:gd name="T11" fmla="*/ 184 w 184"/>
                  <a:gd name="T12" fmla="*/ 52 h 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4" h="52">
                    <a:moveTo>
                      <a:pt x="0" y="8"/>
                    </a:moveTo>
                    <a:cubicBezTo>
                      <a:pt x="34" y="0"/>
                      <a:pt x="49" y="1"/>
                      <a:pt x="88" y="4"/>
                    </a:cubicBezTo>
                    <a:cubicBezTo>
                      <a:pt x="123" y="16"/>
                      <a:pt x="151" y="36"/>
                      <a:pt x="184" y="52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43" name="Freeform 28"/>
              <p:cNvSpPr>
                <a:spLocks/>
              </p:cNvSpPr>
              <p:nvPr/>
            </p:nvSpPr>
            <p:spPr bwMode="auto">
              <a:xfrm>
                <a:off x="1728" y="4080"/>
                <a:ext cx="104" cy="48"/>
              </a:xfrm>
              <a:custGeom>
                <a:avLst/>
                <a:gdLst>
                  <a:gd name="T0" fmla="*/ 8 w 152"/>
                  <a:gd name="T1" fmla="*/ 822 h 32"/>
                  <a:gd name="T2" fmla="*/ 2 w 152"/>
                  <a:gd name="T3" fmla="*/ 0 h 32"/>
                  <a:gd name="T4" fmla="*/ 0 w 152"/>
                  <a:gd name="T5" fmla="*/ 210 h 32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32"/>
                  <a:gd name="T11" fmla="*/ 152 w 152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32">
                    <a:moveTo>
                      <a:pt x="152" y="32"/>
                    </a:moveTo>
                    <a:cubicBezTo>
                      <a:pt x="118" y="21"/>
                      <a:pt x="87" y="9"/>
                      <a:pt x="52" y="0"/>
                    </a:cubicBezTo>
                    <a:cubicBezTo>
                      <a:pt x="37" y="2"/>
                      <a:pt x="15" y="8"/>
                      <a:pt x="0" y="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44" name="Freeform 29"/>
              <p:cNvSpPr>
                <a:spLocks/>
              </p:cNvSpPr>
              <p:nvPr/>
            </p:nvSpPr>
            <p:spPr bwMode="auto">
              <a:xfrm flipV="1">
                <a:off x="1920" y="4016"/>
                <a:ext cx="152" cy="112"/>
              </a:xfrm>
              <a:custGeom>
                <a:avLst/>
                <a:gdLst>
                  <a:gd name="T0" fmla="*/ 152 w 152"/>
                  <a:gd name="T1" fmla="*/ 720608 h 32"/>
                  <a:gd name="T2" fmla="*/ 52 w 152"/>
                  <a:gd name="T3" fmla="*/ 0 h 32"/>
                  <a:gd name="T4" fmla="*/ 0 w 152"/>
                  <a:gd name="T5" fmla="*/ 180247 h 32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32"/>
                  <a:gd name="T11" fmla="*/ 152 w 152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32">
                    <a:moveTo>
                      <a:pt x="152" y="32"/>
                    </a:moveTo>
                    <a:cubicBezTo>
                      <a:pt x="118" y="21"/>
                      <a:pt x="87" y="9"/>
                      <a:pt x="52" y="0"/>
                    </a:cubicBezTo>
                    <a:cubicBezTo>
                      <a:pt x="37" y="2"/>
                      <a:pt x="15" y="8"/>
                      <a:pt x="0" y="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45" name="Freeform 30"/>
              <p:cNvSpPr>
                <a:spLocks/>
              </p:cNvSpPr>
              <p:nvPr/>
            </p:nvSpPr>
            <p:spPr bwMode="auto">
              <a:xfrm>
                <a:off x="2304" y="4080"/>
                <a:ext cx="152" cy="32"/>
              </a:xfrm>
              <a:custGeom>
                <a:avLst/>
                <a:gdLst>
                  <a:gd name="T0" fmla="*/ 152 w 152"/>
                  <a:gd name="T1" fmla="*/ 32 h 32"/>
                  <a:gd name="T2" fmla="*/ 52 w 152"/>
                  <a:gd name="T3" fmla="*/ 0 h 32"/>
                  <a:gd name="T4" fmla="*/ 0 w 152"/>
                  <a:gd name="T5" fmla="*/ 8 h 32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32"/>
                  <a:gd name="T11" fmla="*/ 152 w 152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32">
                    <a:moveTo>
                      <a:pt x="152" y="32"/>
                    </a:moveTo>
                    <a:cubicBezTo>
                      <a:pt x="118" y="21"/>
                      <a:pt x="87" y="9"/>
                      <a:pt x="52" y="0"/>
                    </a:cubicBezTo>
                    <a:cubicBezTo>
                      <a:pt x="37" y="2"/>
                      <a:pt x="15" y="8"/>
                      <a:pt x="0" y="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4740275" y="1027113"/>
            <a:ext cx="3398838" cy="5383212"/>
            <a:chOff x="3034" y="632"/>
            <a:chExt cx="2141" cy="3391"/>
          </a:xfrm>
        </p:grpSpPr>
        <p:sp>
          <p:nvSpPr>
            <p:cNvPr id="24611" name="AutoShape 33"/>
            <p:cNvSpPr>
              <a:spLocks noChangeArrowheads="1"/>
            </p:cNvSpPr>
            <p:nvPr/>
          </p:nvSpPr>
          <p:spPr bwMode="auto">
            <a:xfrm>
              <a:off x="3286" y="1606"/>
              <a:ext cx="757" cy="161"/>
            </a:xfrm>
            <a:prstGeom prst="flowChartAlternateProcess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900"/>
                <a:t>Net Photosynthesis</a:t>
              </a:r>
            </a:p>
          </p:txBody>
        </p:sp>
        <p:sp>
          <p:nvSpPr>
            <p:cNvPr id="24612" name="AutoShape 34"/>
            <p:cNvSpPr>
              <a:spLocks noChangeArrowheads="1"/>
            </p:cNvSpPr>
            <p:nvPr/>
          </p:nvSpPr>
          <p:spPr bwMode="auto">
            <a:xfrm>
              <a:off x="3311" y="2301"/>
              <a:ext cx="880" cy="257"/>
            </a:xfrm>
            <a:prstGeom prst="flowChartAlternateProcess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900"/>
                <a:t>Growth &amp; Maintenance</a:t>
              </a:r>
            </a:p>
            <a:p>
              <a:pPr algn="ctr"/>
              <a:r>
                <a:rPr lang="fr-FR" sz="900"/>
                <a:t>Respiration</a:t>
              </a:r>
            </a:p>
          </p:txBody>
        </p:sp>
        <p:sp>
          <p:nvSpPr>
            <p:cNvPr id="24613" name="AutoShape 35"/>
            <p:cNvSpPr>
              <a:spLocks noChangeArrowheads="1"/>
            </p:cNvSpPr>
            <p:nvPr/>
          </p:nvSpPr>
          <p:spPr bwMode="auto">
            <a:xfrm>
              <a:off x="3034" y="2902"/>
              <a:ext cx="1023" cy="161"/>
            </a:xfrm>
            <a:prstGeom prst="flowChartAlternateProcess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900"/>
                <a:t>Allocation of the assimilates</a:t>
              </a:r>
            </a:p>
          </p:txBody>
        </p:sp>
        <p:sp>
          <p:nvSpPr>
            <p:cNvPr id="24614" name="AutoShape 36"/>
            <p:cNvSpPr>
              <a:spLocks noChangeArrowheads="1"/>
            </p:cNvSpPr>
            <p:nvPr/>
          </p:nvSpPr>
          <p:spPr bwMode="auto">
            <a:xfrm>
              <a:off x="3443" y="3478"/>
              <a:ext cx="268" cy="161"/>
            </a:xfrm>
            <a:prstGeom prst="flowChartAlternateProcess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900"/>
                <a:t>litter</a:t>
              </a:r>
            </a:p>
          </p:txBody>
        </p:sp>
        <p:sp>
          <p:nvSpPr>
            <p:cNvPr id="24615" name="AutoShape 37"/>
            <p:cNvSpPr>
              <a:spLocks noChangeArrowheads="1"/>
            </p:cNvSpPr>
            <p:nvPr/>
          </p:nvSpPr>
          <p:spPr bwMode="auto">
            <a:xfrm>
              <a:off x="3826" y="3862"/>
              <a:ext cx="1064" cy="161"/>
            </a:xfrm>
            <a:prstGeom prst="flowChartAlternateProcess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900"/>
                <a:t>Carbon Budget &amp; nutriments</a:t>
              </a:r>
            </a:p>
          </p:txBody>
        </p:sp>
        <p:sp>
          <p:nvSpPr>
            <p:cNvPr id="24616" name="Line 38"/>
            <p:cNvSpPr>
              <a:spLocks noChangeShapeType="1"/>
            </p:cNvSpPr>
            <p:nvPr/>
          </p:nvSpPr>
          <p:spPr bwMode="auto">
            <a:xfrm>
              <a:off x="3936" y="912"/>
              <a:ext cx="0" cy="672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24617" name="Line 39"/>
            <p:cNvSpPr>
              <a:spLocks noChangeShapeType="1"/>
            </p:cNvSpPr>
            <p:nvPr/>
          </p:nvSpPr>
          <p:spPr bwMode="auto">
            <a:xfrm>
              <a:off x="4944" y="1968"/>
              <a:ext cx="0" cy="1776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4618" name="Freeform 40"/>
            <p:cNvSpPr>
              <a:spLocks/>
            </p:cNvSpPr>
            <p:nvPr/>
          </p:nvSpPr>
          <p:spPr bwMode="auto">
            <a:xfrm>
              <a:off x="4464" y="1968"/>
              <a:ext cx="384" cy="480"/>
            </a:xfrm>
            <a:custGeom>
              <a:avLst/>
              <a:gdLst>
                <a:gd name="T0" fmla="*/ 0 w 432"/>
                <a:gd name="T1" fmla="*/ 480 h 480"/>
                <a:gd name="T2" fmla="*/ 167 w 432"/>
                <a:gd name="T3" fmla="*/ 480 h 480"/>
                <a:gd name="T4" fmla="*/ 167 w 432"/>
                <a:gd name="T5" fmla="*/ 0 h 480"/>
                <a:gd name="T6" fmla="*/ 0 60000 65536"/>
                <a:gd name="T7" fmla="*/ 0 60000 65536"/>
                <a:gd name="T8" fmla="*/ 0 60000 65536"/>
                <a:gd name="T9" fmla="*/ 0 w 432"/>
                <a:gd name="T10" fmla="*/ 0 h 480"/>
                <a:gd name="T11" fmla="*/ 432 w 432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480">
                  <a:moveTo>
                    <a:pt x="0" y="480"/>
                  </a:moveTo>
                  <a:lnTo>
                    <a:pt x="432" y="480"/>
                  </a:lnTo>
                  <a:lnTo>
                    <a:pt x="432" y="0"/>
                  </a:lnTo>
                </a:path>
              </a:pathLst>
            </a:custGeom>
            <a:noFill/>
            <a:ln w="28575" cap="flat" cmpd="sng">
              <a:solidFill>
                <a:srgbClr val="339966"/>
              </a:solidFill>
              <a:prstDash val="solid"/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4619" name="Freeform 41"/>
            <p:cNvSpPr>
              <a:spLocks/>
            </p:cNvSpPr>
            <p:nvPr/>
          </p:nvSpPr>
          <p:spPr bwMode="auto">
            <a:xfrm>
              <a:off x="3792" y="1968"/>
              <a:ext cx="1104" cy="1584"/>
            </a:xfrm>
            <a:custGeom>
              <a:avLst/>
              <a:gdLst>
                <a:gd name="T0" fmla="*/ 0 w 1104"/>
                <a:gd name="T1" fmla="*/ 1584 h 1584"/>
                <a:gd name="T2" fmla="*/ 1104 w 1104"/>
                <a:gd name="T3" fmla="*/ 1584 h 1584"/>
                <a:gd name="T4" fmla="*/ 1104 w 1104"/>
                <a:gd name="T5" fmla="*/ 0 h 1584"/>
                <a:gd name="T6" fmla="*/ 0 60000 65536"/>
                <a:gd name="T7" fmla="*/ 0 60000 65536"/>
                <a:gd name="T8" fmla="*/ 0 60000 65536"/>
                <a:gd name="T9" fmla="*/ 0 w 1104"/>
                <a:gd name="T10" fmla="*/ 0 h 1584"/>
                <a:gd name="T11" fmla="*/ 1104 w 1104"/>
                <a:gd name="T12" fmla="*/ 1584 h 15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1584">
                  <a:moveTo>
                    <a:pt x="0" y="1584"/>
                  </a:moveTo>
                  <a:lnTo>
                    <a:pt x="1104" y="1584"/>
                  </a:lnTo>
                  <a:lnTo>
                    <a:pt x="1104" y="0"/>
                  </a:lnTo>
                </a:path>
              </a:pathLst>
            </a:custGeom>
            <a:noFill/>
            <a:ln w="28575" cap="flat" cmpd="sng">
              <a:solidFill>
                <a:srgbClr val="339966"/>
              </a:solidFill>
              <a:prstDash val="solid"/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24620" name="AutoShape 42"/>
            <p:cNvSpPr>
              <a:spLocks noChangeArrowheads="1"/>
            </p:cNvSpPr>
            <p:nvPr/>
          </p:nvSpPr>
          <p:spPr bwMode="auto">
            <a:xfrm>
              <a:off x="4756" y="1738"/>
              <a:ext cx="419" cy="161"/>
            </a:xfrm>
            <a:prstGeom prst="flowChartAlternateProcess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900"/>
                <a:t>CO</a:t>
              </a:r>
              <a:r>
                <a:rPr lang="fr-FR" sz="900" baseline="-25000"/>
                <a:t>2 </a:t>
              </a:r>
              <a:r>
                <a:rPr lang="fr-FR" sz="900"/>
                <a:t>Flux</a:t>
              </a:r>
              <a:endParaRPr lang="fr-FR" sz="900" baseline="-25000"/>
            </a:p>
          </p:txBody>
        </p:sp>
        <p:sp>
          <p:nvSpPr>
            <p:cNvPr id="24621" name="Line 43"/>
            <p:cNvSpPr>
              <a:spLocks noChangeShapeType="1"/>
            </p:cNvSpPr>
            <p:nvPr/>
          </p:nvSpPr>
          <p:spPr bwMode="auto">
            <a:xfrm>
              <a:off x="3456" y="3216"/>
              <a:ext cx="0" cy="192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4622" name="Oval 44"/>
            <p:cNvSpPr>
              <a:spLocks noChangeArrowheads="1"/>
            </p:cNvSpPr>
            <p:nvPr/>
          </p:nvSpPr>
          <p:spPr bwMode="auto">
            <a:xfrm>
              <a:off x="3568" y="632"/>
              <a:ext cx="1057" cy="204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900"/>
                <a:t>CO</a:t>
              </a:r>
              <a:r>
                <a:rPr lang="fr-FR" sz="900" baseline="-25000"/>
                <a:t>2  </a:t>
              </a:r>
              <a:r>
                <a:rPr lang="fr-FR" sz="900"/>
                <a:t>Concentration</a:t>
              </a:r>
              <a:endParaRPr lang="fr-FR" sz="900" baseline="-25000"/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1133475" y="1060450"/>
            <a:ext cx="3063875" cy="5745163"/>
            <a:chOff x="762" y="653"/>
            <a:chExt cx="1930" cy="3619"/>
          </a:xfrm>
        </p:grpSpPr>
        <p:sp>
          <p:nvSpPr>
            <p:cNvPr id="24598" name="AutoShape 46"/>
            <p:cNvSpPr>
              <a:spLocks noChangeArrowheads="1"/>
            </p:cNvSpPr>
            <p:nvPr/>
          </p:nvSpPr>
          <p:spPr bwMode="auto">
            <a:xfrm>
              <a:off x="1542" y="1750"/>
              <a:ext cx="978" cy="161"/>
            </a:xfrm>
            <a:prstGeom prst="flowChartAlternateProcess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900"/>
                <a:t>Interception by the canopy</a:t>
              </a:r>
            </a:p>
          </p:txBody>
        </p:sp>
        <p:sp>
          <p:nvSpPr>
            <p:cNvPr id="24599" name="AutoShape 47"/>
            <p:cNvSpPr>
              <a:spLocks noChangeArrowheads="1"/>
            </p:cNvSpPr>
            <p:nvPr/>
          </p:nvSpPr>
          <p:spPr bwMode="auto">
            <a:xfrm>
              <a:off x="1289" y="3754"/>
              <a:ext cx="1047" cy="161"/>
            </a:xfrm>
            <a:prstGeom prst="flowChartAlternateProcess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900"/>
                <a:t>Infiltration, storage, drainage</a:t>
              </a:r>
            </a:p>
          </p:txBody>
        </p:sp>
        <p:sp>
          <p:nvSpPr>
            <p:cNvPr id="24600" name="Line 48"/>
            <p:cNvSpPr>
              <a:spLocks noChangeShapeType="1"/>
            </p:cNvSpPr>
            <p:nvPr/>
          </p:nvSpPr>
          <p:spPr bwMode="auto">
            <a:xfrm>
              <a:off x="1876" y="912"/>
              <a:ext cx="0" cy="768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4601" name="Line 49"/>
            <p:cNvSpPr>
              <a:spLocks noChangeShapeType="1"/>
            </p:cNvSpPr>
            <p:nvPr/>
          </p:nvSpPr>
          <p:spPr bwMode="auto">
            <a:xfrm>
              <a:off x="1876" y="1968"/>
              <a:ext cx="0" cy="1728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4602" name="Line 50"/>
            <p:cNvSpPr>
              <a:spLocks noChangeShapeType="1"/>
            </p:cNvSpPr>
            <p:nvPr/>
          </p:nvSpPr>
          <p:spPr bwMode="auto">
            <a:xfrm flipH="1">
              <a:off x="1060" y="3552"/>
              <a:ext cx="768" cy="0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24603" name="AutoShape 51"/>
            <p:cNvSpPr>
              <a:spLocks noChangeArrowheads="1"/>
            </p:cNvSpPr>
            <p:nvPr/>
          </p:nvSpPr>
          <p:spPr bwMode="auto">
            <a:xfrm>
              <a:off x="1478" y="3322"/>
              <a:ext cx="584" cy="161"/>
            </a:xfrm>
            <a:prstGeom prst="flowChartAlternateProcess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900"/>
                <a:t>Surface runoff</a:t>
              </a:r>
            </a:p>
          </p:txBody>
        </p:sp>
        <p:sp>
          <p:nvSpPr>
            <p:cNvPr id="24604" name="Line 52"/>
            <p:cNvSpPr>
              <a:spLocks noChangeShapeType="1"/>
            </p:cNvSpPr>
            <p:nvPr/>
          </p:nvSpPr>
          <p:spPr bwMode="auto">
            <a:xfrm>
              <a:off x="1876" y="3936"/>
              <a:ext cx="0" cy="336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24605" name="Freeform 53"/>
            <p:cNvSpPr>
              <a:spLocks/>
            </p:cNvSpPr>
            <p:nvPr/>
          </p:nvSpPr>
          <p:spPr bwMode="auto">
            <a:xfrm>
              <a:off x="1060" y="1392"/>
              <a:ext cx="1632" cy="1056"/>
            </a:xfrm>
            <a:custGeom>
              <a:avLst/>
              <a:gdLst>
                <a:gd name="T0" fmla="*/ 3921 w 1440"/>
                <a:gd name="T1" fmla="*/ 328 h 1248"/>
                <a:gd name="T2" fmla="*/ 0 w 1440"/>
                <a:gd name="T3" fmla="*/ 328 h 1248"/>
                <a:gd name="T4" fmla="*/ 0 w 1440"/>
                <a:gd name="T5" fmla="*/ 0 h 1248"/>
                <a:gd name="T6" fmla="*/ 0 60000 65536"/>
                <a:gd name="T7" fmla="*/ 0 60000 65536"/>
                <a:gd name="T8" fmla="*/ 0 60000 65536"/>
                <a:gd name="T9" fmla="*/ 0 w 1440"/>
                <a:gd name="T10" fmla="*/ 0 h 1248"/>
                <a:gd name="T11" fmla="*/ 1440 w 1440"/>
                <a:gd name="T12" fmla="*/ 1248 h 1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1248">
                  <a:moveTo>
                    <a:pt x="1440" y="1248"/>
                  </a:moveTo>
                  <a:lnTo>
                    <a:pt x="0" y="1248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00FFFF"/>
              </a:solidFill>
              <a:prstDash val="solid"/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4606" name="Line 54"/>
            <p:cNvSpPr>
              <a:spLocks noChangeShapeType="1"/>
            </p:cNvSpPr>
            <p:nvPr/>
          </p:nvSpPr>
          <p:spPr bwMode="auto">
            <a:xfrm flipV="1">
              <a:off x="964" y="1392"/>
              <a:ext cx="0" cy="2256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4607" name="Freeform 55"/>
            <p:cNvSpPr>
              <a:spLocks/>
            </p:cNvSpPr>
            <p:nvPr/>
          </p:nvSpPr>
          <p:spPr bwMode="auto">
            <a:xfrm>
              <a:off x="1156" y="1344"/>
              <a:ext cx="288" cy="480"/>
            </a:xfrm>
            <a:custGeom>
              <a:avLst/>
              <a:gdLst>
                <a:gd name="T0" fmla="*/ 288 w 288"/>
                <a:gd name="T1" fmla="*/ 76 h 624"/>
                <a:gd name="T2" fmla="*/ 0 w 288"/>
                <a:gd name="T3" fmla="*/ 76 h 624"/>
                <a:gd name="T4" fmla="*/ 0 w 288"/>
                <a:gd name="T5" fmla="*/ 0 h 624"/>
                <a:gd name="T6" fmla="*/ 0 w 288"/>
                <a:gd name="T7" fmla="*/ 6 h 6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624"/>
                <a:gd name="T14" fmla="*/ 288 w 288"/>
                <a:gd name="T15" fmla="*/ 624 h 6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624">
                  <a:moveTo>
                    <a:pt x="288" y="624"/>
                  </a:moveTo>
                  <a:lnTo>
                    <a:pt x="0" y="624"/>
                  </a:lnTo>
                  <a:lnTo>
                    <a:pt x="0" y="0"/>
                  </a:lnTo>
                  <a:lnTo>
                    <a:pt x="0" y="48"/>
                  </a:lnTo>
                </a:path>
              </a:pathLst>
            </a:custGeom>
            <a:noFill/>
            <a:ln w="28575" cap="flat" cmpd="sng">
              <a:solidFill>
                <a:srgbClr val="00FFFF"/>
              </a:solidFill>
              <a:prstDash val="solid"/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4608" name="AutoShape 56"/>
            <p:cNvSpPr>
              <a:spLocks noChangeArrowheads="1"/>
            </p:cNvSpPr>
            <p:nvPr/>
          </p:nvSpPr>
          <p:spPr bwMode="auto">
            <a:xfrm>
              <a:off x="762" y="1166"/>
              <a:ext cx="750" cy="152"/>
            </a:xfrm>
            <a:prstGeom prst="flowChartAlternateProcess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900"/>
                <a:t>Evapotranspiration</a:t>
              </a:r>
            </a:p>
          </p:txBody>
        </p:sp>
        <p:sp>
          <p:nvSpPr>
            <p:cNvPr id="24609" name="Oval 57"/>
            <p:cNvSpPr>
              <a:spLocks noChangeArrowheads="1"/>
            </p:cNvSpPr>
            <p:nvPr/>
          </p:nvSpPr>
          <p:spPr bwMode="auto">
            <a:xfrm>
              <a:off x="930" y="667"/>
              <a:ext cx="715" cy="204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900"/>
                <a:t>Air Humidity</a:t>
              </a:r>
            </a:p>
          </p:txBody>
        </p:sp>
        <p:sp>
          <p:nvSpPr>
            <p:cNvPr id="24610" name="Oval 58"/>
            <p:cNvSpPr>
              <a:spLocks noChangeArrowheads="1"/>
            </p:cNvSpPr>
            <p:nvPr/>
          </p:nvSpPr>
          <p:spPr bwMode="auto">
            <a:xfrm>
              <a:off x="1802" y="653"/>
              <a:ext cx="726" cy="204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900"/>
                <a:t>Precipitation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3848100" y="1039813"/>
            <a:ext cx="1533525" cy="4614862"/>
            <a:chOff x="2472" y="640"/>
            <a:chExt cx="966" cy="2907"/>
          </a:xfrm>
        </p:grpSpPr>
        <p:sp>
          <p:nvSpPr>
            <p:cNvPr id="24592" name="Text Box 60"/>
            <p:cNvSpPr txBox="1">
              <a:spLocks noChangeArrowheads="1"/>
            </p:cNvSpPr>
            <p:nvPr/>
          </p:nvSpPr>
          <p:spPr bwMode="auto">
            <a:xfrm>
              <a:off x="2602" y="1063"/>
              <a:ext cx="427" cy="23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900" i="1"/>
                <a:t>Solar and</a:t>
              </a:r>
            </a:p>
            <a:p>
              <a:pPr eaLnBrk="1" hangingPunct="1"/>
              <a:r>
                <a:rPr lang="fr-FR" sz="900" i="1"/>
                <a:t>infra-red</a:t>
              </a:r>
            </a:p>
          </p:txBody>
        </p:sp>
        <p:sp>
          <p:nvSpPr>
            <p:cNvPr id="24593" name="Oval 61"/>
            <p:cNvSpPr>
              <a:spLocks noChangeArrowheads="1"/>
            </p:cNvSpPr>
            <p:nvPr/>
          </p:nvSpPr>
          <p:spPr bwMode="auto">
            <a:xfrm>
              <a:off x="2610" y="640"/>
              <a:ext cx="595" cy="204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900"/>
                <a:t>Radiation</a:t>
              </a:r>
            </a:p>
          </p:txBody>
        </p:sp>
        <p:sp>
          <p:nvSpPr>
            <p:cNvPr id="24594" name="AutoShape 62" descr="noir)"/>
            <p:cNvSpPr>
              <a:spLocks noChangeArrowheads="1"/>
            </p:cNvSpPr>
            <p:nvPr/>
          </p:nvSpPr>
          <p:spPr bwMode="auto">
            <a:xfrm>
              <a:off x="3198" y="845"/>
              <a:ext cx="240" cy="771"/>
            </a:xfrm>
            <a:prstGeom prst="curvedLeftArrow">
              <a:avLst>
                <a:gd name="adj1" fmla="val 64250"/>
                <a:gd name="adj2" fmla="val 128500"/>
                <a:gd name="adj3" fmla="val 33333"/>
              </a:avLst>
            </a:prstGeom>
            <a:pattFill prst="ltUpDiag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95" name="AutoShape 63" descr="noir)"/>
            <p:cNvSpPr>
              <a:spLocks noChangeArrowheads="1"/>
            </p:cNvSpPr>
            <p:nvPr/>
          </p:nvSpPr>
          <p:spPr bwMode="auto">
            <a:xfrm>
              <a:off x="3016" y="3067"/>
              <a:ext cx="192" cy="480"/>
            </a:xfrm>
            <a:prstGeom prst="curvedLeftArrow">
              <a:avLst>
                <a:gd name="adj1" fmla="val 50000"/>
                <a:gd name="adj2" fmla="val 100000"/>
                <a:gd name="adj3" fmla="val 33333"/>
              </a:avLst>
            </a:prstGeom>
            <a:pattFill prst="ltUpDiag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96" name="AutoShape 64" descr="noir)"/>
            <p:cNvSpPr>
              <a:spLocks noChangeArrowheads="1"/>
            </p:cNvSpPr>
            <p:nvPr/>
          </p:nvSpPr>
          <p:spPr bwMode="auto">
            <a:xfrm flipH="1" flipV="1">
              <a:off x="2517" y="2886"/>
              <a:ext cx="144" cy="624"/>
            </a:xfrm>
            <a:prstGeom prst="curvedLeftArrow">
              <a:avLst>
                <a:gd name="adj1" fmla="val 86667"/>
                <a:gd name="adj2" fmla="val 173333"/>
                <a:gd name="adj3" fmla="val 33333"/>
              </a:avLst>
            </a:prstGeom>
            <a:pattFill prst="ltUpDiag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97" name="AutoShape 65" descr="noir)"/>
            <p:cNvSpPr>
              <a:spLocks noChangeArrowheads="1"/>
            </p:cNvSpPr>
            <p:nvPr/>
          </p:nvSpPr>
          <p:spPr bwMode="auto">
            <a:xfrm flipH="1" flipV="1">
              <a:off x="2472" y="799"/>
              <a:ext cx="192" cy="739"/>
            </a:xfrm>
            <a:prstGeom prst="curvedLeftArrow">
              <a:avLst>
                <a:gd name="adj1" fmla="val 76979"/>
                <a:gd name="adj2" fmla="val 153958"/>
                <a:gd name="adj3" fmla="val 33333"/>
              </a:avLst>
            </a:prstGeom>
            <a:pattFill prst="ltUpDiag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7254875" y="1031875"/>
            <a:ext cx="1601788" cy="1276350"/>
            <a:chOff x="4618" y="635"/>
            <a:chExt cx="1009" cy="804"/>
          </a:xfrm>
        </p:grpSpPr>
        <p:sp>
          <p:nvSpPr>
            <p:cNvPr id="24589" name="Oval 67"/>
            <p:cNvSpPr>
              <a:spLocks noChangeArrowheads="1"/>
            </p:cNvSpPr>
            <p:nvPr/>
          </p:nvSpPr>
          <p:spPr bwMode="auto">
            <a:xfrm>
              <a:off x="4832" y="635"/>
              <a:ext cx="749" cy="204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900"/>
                <a:t>Wind Speed</a:t>
              </a:r>
              <a:endParaRPr lang="fr-FR" sz="900" baseline="-25000"/>
            </a:p>
          </p:txBody>
        </p:sp>
        <p:sp>
          <p:nvSpPr>
            <p:cNvPr id="24590" name="AutoShape 68"/>
            <p:cNvSpPr>
              <a:spLocks noChangeArrowheads="1"/>
            </p:cNvSpPr>
            <p:nvPr/>
          </p:nvSpPr>
          <p:spPr bwMode="auto">
            <a:xfrm flipH="1">
              <a:off x="4618" y="856"/>
              <a:ext cx="1008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4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CC99FF"/>
                </a:gs>
                <a:gs pos="100000">
                  <a:srgbClr val="523D66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91" name="Oval 69"/>
            <p:cNvSpPr>
              <a:spLocks noChangeArrowheads="1"/>
            </p:cNvSpPr>
            <p:nvPr/>
          </p:nvSpPr>
          <p:spPr bwMode="auto">
            <a:xfrm>
              <a:off x="4771" y="1235"/>
              <a:ext cx="856" cy="20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900"/>
                <a:t>Air Turbulence</a:t>
              </a:r>
            </a:p>
          </p:txBody>
        </p:sp>
      </p:grpSp>
      <p:grpSp>
        <p:nvGrpSpPr>
          <p:cNvPr id="71" name="Group 70"/>
          <p:cNvGrpSpPr>
            <a:grpSpLocks/>
          </p:cNvGrpSpPr>
          <p:nvPr/>
        </p:nvGrpSpPr>
        <p:grpSpPr bwMode="auto">
          <a:xfrm>
            <a:off x="-36513" y="1082675"/>
            <a:ext cx="1458913" cy="5203825"/>
            <a:chOff x="25" y="667"/>
            <a:chExt cx="919" cy="3278"/>
          </a:xfrm>
        </p:grpSpPr>
        <p:sp>
          <p:nvSpPr>
            <p:cNvPr id="24585" name="Oval 71"/>
            <p:cNvSpPr>
              <a:spLocks noChangeArrowheads="1"/>
            </p:cNvSpPr>
            <p:nvPr/>
          </p:nvSpPr>
          <p:spPr bwMode="auto">
            <a:xfrm>
              <a:off x="25" y="667"/>
              <a:ext cx="749" cy="204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900"/>
                <a:t>Temperature</a:t>
              </a:r>
            </a:p>
          </p:txBody>
        </p:sp>
        <p:sp>
          <p:nvSpPr>
            <p:cNvPr id="24586" name="Text Box 72"/>
            <p:cNvSpPr txBox="1">
              <a:spLocks noChangeArrowheads="1"/>
            </p:cNvSpPr>
            <p:nvPr/>
          </p:nvSpPr>
          <p:spPr bwMode="auto">
            <a:xfrm rot="-5400000">
              <a:off x="-140" y="2345"/>
              <a:ext cx="84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900"/>
                <a:t>Convection of dry heat</a:t>
              </a:r>
            </a:p>
          </p:txBody>
        </p:sp>
        <p:sp>
          <p:nvSpPr>
            <p:cNvPr id="24587" name="Line 73"/>
            <p:cNvSpPr>
              <a:spLocks noChangeShapeType="1"/>
            </p:cNvSpPr>
            <p:nvPr/>
          </p:nvSpPr>
          <p:spPr bwMode="auto">
            <a:xfrm flipV="1">
              <a:off x="426" y="935"/>
              <a:ext cx="0" cy="2688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prstDash val="sysDot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4588" name="Oval 74"/>
            <p:cNvSpPr>
              <a:spLocks noChangeArrowheads="1"/>
            </p:cNvSpPr>
            <p:nvPr/>
          </p:nvSpPr>
          <p:spPr bwMode="auto">
            <a:xfrm>
              <a:off x="195" y="3618"/>
              <a:ext cx="749" cy="3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900"/>
                <a:t>Surface</a:t>
              </a:r>
            </a:p>
            <a:p>
              <a:pPr algn="ctr"/>
              <a:r>
                <a:rPr lang="fr-FR" sz="900"/>
                <a:t>Temperature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3365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fr-FR" sz="3600" dirty="0" smtClean="0">
                <a:latin typeface="Arial" charset="0"/>
              </a:rPr>
              <a:t>Surface description : a </a:t>
            </a:r>
            <a:r>
              <a:rPr lang="fr-FR" sz="3600" dirty="0" err="1" smtClean="0">
                <a:latin typeface="Arial" charset="0"/>
              </a:rPr>
              <a:t>tile</a:t>
            </a:r>
            <a:r>
              <a:rPr lang="fr-FR" sz="3600" dirty="0" smtClean="0">
                <a:latin typeface="Arial" charset="0"/>
              </a:rPr>
              <a:t> </a:t>
            </a:r>
            <a:r>
              <a:rPr lang="fr-FR" sz="3600" dirty="0" err="1" smtClean="0">
                <a:latin typeface="Arial" charset="0"/>
              </a:rPr>
              <a:t>approach</a:t>
            </a:r>
            <a:endParaRPr lang="fr-FR" sz="3600" dirty="0">
              <a:latin typeface="Arial" charset="0"/>
            </a:endParaRPr>
          </a:p>
        </p:txBody>
      </p:sp>
      <p:grpSp>
        <p:nvGrpSpPr>
          <p:cNvPr id="25602" name="Group 3"/>
          <p:cNvGrpSpPr>
            <a:grpSpLocks/>
          </p:cNvGrpSpPr>
          <p:nvPr/>
        </p:nvGrpSpPr>
        <p:grpSpPr bwMode="auto">
          <a:xfrm>
            <a:off x="3743325" y="3513138"/>
            <a:ext cx="4514850" cy="1758950"/>
            <a:chOff x="1832" y="3051"/>
            <a:chExt cx="2844" cy="1108"/>
          </a:xfrm>
        </p:grpSpPr>
        <p:grpSp>
          <p:nvGrpSpPr>
            <p:cNvPr id="25616" name="Group 4"/>
            <p:cNvGrpSpPr>
              <a:grpSpLocks/>
            </p:cNvGrpSpPr>
            <p:nvPr/>
          </p:nvGrpSpPr>
          <p:grpSpPr bwMode="auto">
            <a:xfrm>
              <a:off x="1832" y="3051"/>
              <a:ext cx="2845" cy="1109"/>
              <a:chOff x="1832" y="3051"/>
              <a:chExt cx="2845" cy="1109"/>
            </a:xfrm>
          </p:grpSpPr>
          <p:sp>
            <p:nvSpPr>
              <p:cNvPr id="25618" name="AutoShape 5"/>
              <p:cNvSpPr>
                <a:spLocks noChangeArrowheads="1"/>
              </p:cNvSpPr>
              <p:nvPr/>
            </p:nvSpPr>
            <p:spPr bwMode="auto">
              <a:xfrm>
                <a:off x="1832" y="3051"/>
                <a:ext cx="2845" cy="1047"/>
              </a:xfrm>
              <a:prstGeom prst="parallelogram">
                <a:avLst>
                  <a:gd name="adj" fmla="val 56258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GB"/>
              </a:p>
            </p:txBody>
          </p:sp>
          <p:pic>
            <p:nvPicPr>
              <p:cNvPr id="25619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85" r="16275"/>
              <a:stretch>
                <a:fillRect/>
              </a:stretch>
            </p:blipFill>
            <p:spPr bwMode="auto">
              <a:xfrm>
                <a:off x="2264" y="3124"/>
                <a:ext cx="2358" cy="1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sp>
          <p:nvSpPr>
            <p:cNvPr id="25617" name="AutoShape 7"/>
            <p:cNvSpPr>
              <a:spLocks noChangeArrowheads="1"/>
            </p:cNvSpPr>
            <p:nvPr/>
          </p:nvSpPr>
          <p:spPr bwMode="auto">
            <a:xfrm>
              <a:off x="3263" y="3753"/>
              <a:ext cx="57" cy="27"/>
            </a:xfrm>
            <a:prstGeom prst="parallelogram">
              <a:avLst>
                <a:gd name="adj" fmla="val 75873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/>
            </a:p>
          </p:txBody>
        </p:sp>
      </p:grpSp>
      <p:grpSp>
        <p:nvGrpSpPr>
          <p:cNvPr id="25603" name="Group 8"/>
          <p:cNvGrpSpPr>
            <a:grpSpLocks/>
          </p:cNvGrpSpPr>
          <p:nvPr/>
        </p:nvGrpSpPr>
        <p:grpSpPr bwMode="auto">
          <a:xfrm>
            <a:off x="2039938" y="1089025"/>
            <a:ext cx="5376862" cy="2713038"/>
            <a:chOff x="661" y="908"/>
            <a:chExt cx="4475" cy="2330"/>
          </a:xfrm>
        </p:grpSpPr>
        <p:pic>
          <p:nvPicPr>
            <p:cNvPr id="2561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" t="26233" r="3439" b="9126"/>
            <a:stretch>
              <a:fillRect/>
            </a:stretch>
          </p:blipFill>
          <p:spPr bwMode="auto">
            <a:xfrm>
              <a:off x="661" y="908"/>
              <a:ext cx="4476" cy="2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5612" name="Rectangle 10"/>
            <p:cNvSpPr>
              <a:spLocks noChangeArrowheads="1"/>
            </p:cNvSpPr>
            <p:nvPr/>
          </p:nvSpPr>
          <p:spPr bwMode="auto">
            <a:xfrm>
              <a:off x="3236" y="3192"/>
              <a:ext cx="7" cy="7"/>
            </a:xfrm>
            <a:prstGeom prst="rect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/>
            </a:p>
          </p:txBody>
        </p:sp>
        <p:sp>
          <p:nvSpPr>
            <p:cNvPr id="25613" name="Rectangle 11"/>
            <p:cNvSpPr>
              <a:spLocks noChangeArrowheads="1"/>
            </p:cNvSpPr>
            <p:nvPr/>
          </p:nvSpPr>
          <p:spPr bwMode="auto">
            <a:xfrm>
              <a:off x="5012" y="1738"/>
              <a:ext cx="7" cy="7"/>
            </a:xfrm>
            <a:prstGeom prst="rect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/>
            </a:p>
          </p:txBody>
        </p:sp>
        <p:sp>
          <p:nvSpPr>
            <p:cNvPr id="25614" name="Rectangle 12"/>
            <p:cNvSpPr>
              <a:spLocks noChangeArrowheads="1"/>
            </p:cNvSpPr>
            <p:nvPr/>
          </p:nvSpPr>
          <p:spPr bwMode="auto">
            <a:xfrm>
              <a:off x="2962" y="3218"/>
              <a:ext cx="7" cy="7"/>
            </a:xfrm>
            <a:prstGeom prst="rect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/>
            </a:p>
          </p:txBody>
        </p:sp>
        <p:sp>
          <p:nvSpPr>
            <p:cNvPr id="25615" name="Rectangle 13"/>
            <p:cNvSpPr>
              <a:spLocks noChangeArrowheads="1"/>
            </p:cNvSpPr>
            <p:nvPr/>
          </p:nvSpPr>
          <p:spPr bwMode="auto">
            <a:xfrm>
              <a:off x="732" y="3188"/>
              <a:ext cx="7" cy="7"/>
            </a:xfrm>
            <a:prstGeom prst="rect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/>
            </a:p>
          </p:txBody>
        </p:sp>
      </p:grpSp>
      <p:cxnSp>
        <p:nvCxnSpPr>
          <p:cNvPr id="25604" name="AutoShape 14"/>
          <p:cNvCxnSpPr>
            <a:cxnSpLocks noChangeShapeType="1"/>
            <a:endCxn id="25613" idx="0"/>
          </p:cNvCxnSpPr>
          <p:nvPr/>
        </p:nvCxnSpPr>
        <p:spPr bwMode="auto">
          <a:xfrm flipV="1">
            <a:off x="6084888" y="2055813"/>
            <a:ext cx="1187450" cy="25542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5" name="AutoShape 15"/>
          <p:cNvCxnSpPr>
            <a:cxnSpLocks noChangeShapeType="1"/>
          </p:cNvCxnSpPr>
          <p:nvPr/>
        </p:nvCxnSpPr>
        <p:spPr bwMode="auto">
          <a:xfrm flipH="1" flipV="1">
            <a:off x="6011863" y="3046413"/>
            <a:ext cx="57150" cy="161607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6" name="AutoShape 16"/>
          <p:cNvCxnSpPr>
            <a:cxnSpLocks noChangeShapeType="1"/>
          </p:cNvCxnSpPr>
          <p:nvPr/>
        </p:nvCxnSpPr>
        <p:spPr bwMode="auto">
          <a:xfrm flipH="1" flipV="1">
            <a:off x="5148263" y="3765550"/>
            <a:ext cx="919162" cy="85407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7" name="AutoShape 17"/>
          <p:cNvCxnSpPr>
            <a:cxnSpLocks noChangeShapeType="1"/>
          </p:cNvCxnSpPr>
          <p:nvPr/>
        </p:nvCxnSpPr>
        <p:spPr bwMode="auto">
          <a:xfrm flipH="1" flipV="1">
            <a:off x="2016125" y="3729038"/>
            <a:ext cx="4064000" cy="9239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8" name="Text Box 18"/>
          <p:cNvSpPr txBox="1">
            <a:spLocks noChangeArrowheads="1"/>
          </p:cNvSpPr>
          <p:nvPr/>
        </p:nvSpPr>
        <p:spPr bwMode="auto">
          <a:xfrm>
            <a:off x="7308850" y="4197350"/>
            <a:ext cx="1776413" cy="396875"/>
          </a:xfrm>
          <a:prstGeom prst="rect">
            <a:avLst/>
          </a:prstGeom>
          <a:solidFill>
            <a:srgbClr val="FFFFFF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20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Land cover map</a:t>
            </a:r>
          </a:p>
        </p:txBody>
      </p:sp>
      <p:sp>
        <p:nvSpPr>
          <p:cNvPr id="25610" name="Espace réservé du contenu 2"/>
          <p:cNvSpPr txBox="1">
            <a:spLocks/>
          </p:cNvSpPr>
          <p:nvPr/>
        </p:nvSpPr>
        <p:spPr bwMode="auto">
          <a:xfrm>
            <a:off x="142875" y="5805488"/>
            <a:ext cx="75247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fr-FR" sz="3200" b="0">
                <a:latin typeface="Arial" charset="0"/>
              </a:rPr>
              <a:t>13 different Plant functional types</a:t>
            </a:r>
          </a:p>
        </p:txBody>
      </p:sp>
      <p:sp>
        <p:nvSpPr>
          <p:cNvPr id="2560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Arial" charset="0"/>
                <a:ea typeface="MS PGothic" charset="0"/>
              </a:rPr>
              <a:t>A </a:t>
            </a:r>
            <a:r>
              <a:rPr lang="fr-FR" dirty="0" err="1">
                <a:latin typeface="Arial" charset="0"/>
                <a:ea typeface="MS PGothic" charset="0"/>
              </a:rPr>
              <a:t>mosaïc</a:t>
            </a:r>
            <a:r>
              <a:rPr lang="fr-FR" dirty="0">
                <a:latin typeface="Arial" charset="0"/>
                <a:ea typeface="MS PGothic" charset="0"/>
              </a:rPr>
              <a:t> of </a:t>
            </a:r>
            <a:br>
              <a:rPr lang="fr-FR" dirty="0">
                <a:latin typeface="Arial" charset="0"/>
                <a:ea typeface="MS PGothic" charset="0"/>
              </a:rPr>
            </a:br>
            <a:r>
              <a:rPr lang="fr-FR" dirty="0" err="1">
                <a:latin typeface="Arial" charset="0"/>
                <a:ea typeface="MS PGothic" charset="0"/>
              </a:rPr>
              <a:t>vegetation</a:t>
            </a:r>
            <a:endParaRPr lang="fr-FR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707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age 6" descr="iera_pft_legen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r="49129" b="16656"/>
          <a:stretch>
            <a:fillRect/>
          </a:stretch>
        </p:blipFill>
        <p:spPr bwMode="auto">
          <a:xfrm>
            <a:off x="238735" y="4437063"/>
            <a:ext cx="3972903" cy="151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Image 7" descr="iera_pft_legen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5" t="4752"/>
          <a:stretch>
            <a:fillRect/>
          </a:stretch>
        </p:blipFill>
        <p:spPr bwMode="auto">
          <a:xfrm>
            <a:off x="4643437" y="4437062"/>
            <a:ext cx="4158239" cy="180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Image 8" descr="iera_pf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97159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0" y="-26988"/>
            <a:ext cx="9144000" cy="747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fr-FR" sz="4000" b="0" kern="0" dirty="0" err="1" smtClean="0">
                <a:latin typeface="Arial" charset="0"/>
                <a:ea typeface="MS PGothic" pitchFamily="34" charset="-128"/>
              </a:rPr>
              <a:t>Example</a:t>
            </a:r>
            <a:r>
              <a:rPr lang="fr-FR" sz="4000" b="0" kern="0" dirty="0" smtClean="0">
                <a:latin typeface="Arial" charset="0"/>
                <a:ea typeface="MS PGothic" pitchFamily="34" charset="-128"/>
              </a:rPr>
              <a:t> of dominant PFT </a:t>
            </a:r>
            <a:r>
              <a:rPr lang="fr-FR" sz="4000" b="0" kern="0" dirty="0" err="1" smtClean="0">
                <a:latin typeface="Arial" charset="0"/>
                <a:ea typeface="MS PGothic" pitchFamily="34" charset="-128"/>
              </a:rPr>
              <a:t>map</a:t>
            </a:r>
            <a:endParaRPr lang="fr-FR" sz="4000" b="0" kern="0" dirty="0"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6941426"/>
      </p:ext>
    </p:extLst>
  </p:cSld>
  <p:clrMapOvr>
    <a:masterClrMapping/>
  </p:clrMapOvr>
  <p:transition xmlns:p14="http://schemas.microsoft.com/office/powerpoint/2010/main" advTm="136111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</a:rPr>
              <a:t>Plant Functional Types</a:t>
            </a:r>
          </a:p>
        </p:txBody>
      </p:sp>
      <p:sp>
        <p:nvSpPr>
          <p:cNvPr id="2150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Arial" charset="0"/>
              </a:rPr>
              <a:t>The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>
                <a:latin typeface="Arial" charset="0"/>
              </a:rPr>
              <a:t>same</a:t>
            </a:r>
            <a:r>
              <a:rPr lang="fr-FR" dirty="0">
                <a:latin typeface="Arial" charset="0"/>
              </a:rPr>
              <a:t> set of </a:t>
            </a:r>
            <a:r>
              <a:rPr lang="fr-FR" dirty="0" err="1">
                <a:latin typeface="Arial" charset="0"/>
              </a:rPr>
              <a:t>equations</a:t>
            </a:r>
            <a:r>
              <a:rPr lang="fr-FR" dirty="0">
                <a:latin typeface="Arial" charset="0"/>
              </a:rPr>
              <a:t> </a:t>
            </a:r>
            <a:r>
              <a:rPr lang="fr-FR" dirty="0" err="1">
                <a:latin typeface="Arial" charset="0"/>
              </a:rPr>
              <a:t>governs</a:t>
            </a:r>
            <a:r>
              <a:rPr lang="fr-FR" dirty="0">
                <a:latin typeface="Arial" charset="0"/>
              </a:rPr>
              <a:t> </a:t>
            </a:r>
            <a:r>
              <a:rPr lang="fr-FR" dirty="0" smtClean="0">
                <a:latin typeface="Arial" charset="0"/>
              </a:rPr>
              <a:t>C/W/E </a:t>
            </a:r>
            <a:r>
              <a:rPr lang="fr-FR" dirty="0" err="1" smtClean="0">
                <a:latin typeface="Arial" charset="0"/>
              </a:rPr>
              <a:t>dynamics</a:t>
            </a:r>
            <a:endParaRPr lang="fr-FR" dirty="0">
              <a:latin typeface="Arial" charset="0"/>
            </a:endParaRPr>
          </a:p>
          <a:p>
            <a:r>
              <a:rPr lang="fr-FR" dirty="0">
                <a:latin typeface="Arial" charset="0"/>
              </a:rPr>
              <a:t>But </a:t>
            </a:r>
            <a:r>
              <a:rPr lang="fr-FR" dirty="0" err="1">
                <a:latin typeface="Arial" charset="0"/>
              </a:rPr>
              <a:t>parameter</a:t>
            </a:r>
            <a:r>
              <a:rPr lang="fr-FR" dirty="0">
                <a:latin typeface="Arial" charset="0"/>
              </a:rPr>
              <a:t> values </a:t>
            </a:r>
            <a:r>
              <a:rPr lang="fr-FR" dirty="0" err="1">
                <a:latin typeface="Arial" charset="0"/>
              </a:rPr>
              <a:t>differ</a:t>
            </a:r>
            <a:r>
              <a:rPr lang="fr-FR" dirty="0">
                <a:latin typeface="Arial" charset="0"/>
              </a:rPr>
              <a:t> </a:t>
            </a:r>
            <a:r>
              <a:rPr lang="fr-FR" dirty="0" err="1">
                <a:latin typeface="Arial" charset="0"/>
              </a:rPr>
              <a:t>among</a:t>
            </a:r>
            <a:r>
              <a:rPr lang="fr-FR" dirty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PFT</a:t>
            </a:r>
            <a:r>
              <a:rPr lang="fr-FR" altLang="ja-JP" dirty="0" err="1" smtClean="0">
                <a:latin typeface="Arial" charset="0"/>
              </a:rPr>
              <a:t>s</a:t>
            </a:r>
            <a:endParaRPr lang="fr-FR" altLang="ja-JP" dirty="0">
              <a:latin typeface="Arial" charset="0"/>
            </a:endParaRPr>
          </a:p>
          <a:p>
            <a:endParaRPr lang="fr-FR" dirty="0">
              <a:latin typeface="Arial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749935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47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age 1" descr="ORCHIDEE_flux_de_carbone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476250"/>
            <a:ext cx="518477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5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b="0" smtClean="0">
                <a:latin typeface="Arial" charset="0"/>
                <a:cs typeface="Arial" charset="0"/>
              </a:rPr>
              <a:t>“Slow biogeochemical” Processes</a:t>
            </a:r>
          </a:p>
        </p:txBody>
      </p:sp>
      <p:pic>
        <p:nvPicPr>
          <p:cNvPr id="28675" name="Image 2" descr="CarbonCycle_1301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2600"/>
            <a:ext cx="511175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708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3200" b="0" smtClean="0">
                <a:latin typeface="Arial" charset="0"/>
                <a:cs typeface="Arial" charset="0"/>
              </a:rPr>
              <a:t>“Slow biogeochemical” Processes</a:t>
            </a:r>
          </a:p>
        </p:txBody>
      </p:sp>
      <p:sp>
        <p:nvSpPr>
          <p:cNvPr id="28674" name="ZoneTexte 1"/>
          <p:cNvSpPr txBox="1">
            <a:spLocks noChangeArrowheads="1"/>
          </p:cNvSpPr>
          <p:nvPr/>
        </p:nvSpPr>
        <p:spPr bwMode="auto">
          <a:xfrm>
            <a:off x="-36513" y="1214438"/>
            <a:ext cx="9180513" cy="495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914400" indent="-4572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371600" indent="-4572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lvl="1"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sz="2800" b="0">
                <a:latin typeface="Arial" charset="0"/>
                <a:cs typeface="Arial" charset="0"/>
              </a:rPr>
              <a:t>Phenology - Budburst based on GDD, soil water... </a:t>
            </a:r>
            <a:endParaRPr lang="fr-FR" sz="2800" b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sz="2800" b="0">
                <a:latin typeface="Arial" charset="0"/>
                <a:cs typeface="Arial" charset="0"/>
              </a:rPr>
              <a:t>Senescence: Based on Leaf age, Temp...</a:t>
            </a:r>
            <a:endParaRPr lang="fr-FR" sz="2800" b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sz="2800" b="0">
                <a:latin typeface="Arial" charset="0"/>
                <a:cs typeface="Arial" charset="0"/>
              </a:rPr>
              <a:t>Carbon Allocation: </a:t>
            </a:r>
          </a:p>
          <a:p>
            <a:pPr lvl="2"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sz="2400" b="0">
                <a:latin typeface="Arial" charset="0"/>
                <a:cs typeface="Arial" charset="0"/>
              </a:rPr>
              <a:t>8 pools of living biomass</a:t>
            </a:r>
          </a:p>
          <a:p>
            <a:pPr lvl="2"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sz="2400" b="0">
                <a:latin typeface="Arial" charset="0"/>
                <a:cs typeface="Arial" charset="0"/>
              </a:rPr>
              <a:t>4 litter pools and 3 soil carbon pools (CENTURY)</a:t>
            </a:r>
            <a:endParaRPr lang="fr-FR" sz="2400" b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sz="2800" b="0">
                <a:latin typeface="Arial" charset="0"/>
                <a:cs typeface="Arial" charset="0"/>
              </a:rPr>
              <a:t>Autotrophic respiration: Maintenance &amp; Growth </a:t>
            </a:r>
            <a:endParaRPr lang="fr-FR" sz="2800" b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sz="2800" b="0">
                <a:latin typeface="Arial" charset="0"/>
                <a:cs typeface="Arial" charset="0"/>
              </a:rPr>
              <a:t>Heterotrophic Respiration</a:t>
            </a:r>
            <a:endParaRPr lang="fr-FR" sz="2800" b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sz="2800" b="0">
                <a:latin typeface="Arial" charset="0"/>
                <a:cs typeface="Arial" charset="0"/>
              </a:rPr>
              <a:t>Fire module (SPITFIRE) </a:t>
            </a:r>
            <a:endParaRPr lang="fr-FR" sz="2800" b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sz="2800" b="0">
                <a:latin typeface="Arial" charset="0"/>
                <a:cs typeface="Arial" charset="0"/>
              </a:rPr>
              <a:t>Turnover : death of plants, etc.</a:t>
            </a:r>
            <a:endParaRPr lang="fr-FR" sz="2800" b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8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5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b="0" dirty="0" smtClean="0">
                <a:latin typeface="Arial" charset="0"/>
                <a:cs typeface="Arial" charset="0"/>
              </a:rPr>
              <a:t>Biomass allocation</a:t>
            </a:r>
            <a:endParaRPr lang="en-US" sz="3200" b="0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568952" cy="5808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146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Z:\data03\satellites\maignan\Mes documents\ORCHIDEE\Documentation\Scientifique\Umbrella\WaterBalance_1301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0713"/>
            <a:ext cx="8315325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sz="3200" b="0" kern="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Hydrological Processes in ORCHIDEE</a:t>
            </a:r>
          </a:p>
        </p:txBody>
      </p:sp>
    </p:spTree>
    <p:extLst>
      <p:ext uri="{BB962C8B-B14F-4D97-AF65-F5344CB8AC3E}">
        <p14:creationId xmlns:p14="http://schemas.microsoft.com/office/powerpoint/2010/main" val="3532144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720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Hydrological Processes in ORCHIDEE</a:t>
            </a:r>
          </a:p>
        </p:txBody>
      </p:sp>
      <p:sp>
        <p:nvSpPr>
          <p:cNvPr id="26626" name="ZoneTexte 3"/>
          <p:cNvSpPr txBox="1">
            <a:spLocks noChangeArrowheads="1"/>
          </p:cNvSpPr>
          <p:nvPr/>
        </p:nvSpPr>
        <p:spPr bwMode="auto">
          <a:xfrm>
            <a:off x="179388" y="1017588"/>
            <a:ext cx="880268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40000"/>
              </a:lnSpc>
              <a:buFont typeface="Arial" charset="0"/>
              <a:buChar char="•"/>
            </a:pPr>
            <a:r>
              <a:rPr lang="en-US" sz="2700" b="0" dirty="0">
                <a:latin typeface="Calibri" charset="0"/>
              </a:rPr>
              <a:t>Partition of </a:t>
            </a:r>
            <a:r>
              <a:rPr lang="en-US" sz="2700" b="0" dirty="0" err="1">
                <a:latin typeface="Calibri" charset="0"/>
              </a:rPr>
              <a:t>throughfall</a:t>
            </a:r>
            <a:r>
              <a:rPr lang="en-US" sz="2700" b="0" dirty="0">
                <a:latin typeface="Calibri" charset="0"/>
              </a:rPr>
              <a:t> between infiltration and runoff</a:t>
            </a:r>
          </a:p>
          <a:p>
            <a:pPr eaLnBrk="1" hangingPunct="1">
              <a:lnSpc>
                <a:spcPct val="140000"/>
              </a:lnSpc>
              <a:buFont typeface="Arial" charset="0"/>
              <a:buChar char="•"/>
            </a:pPr>
            <a:r>
              <a:rPr lang="en-US" sz="2700" b="0" dirty="0">
                <a:latin typeface="Calibri" charset="0"/>
              </a:rPr>
              <a:t>Water fluxes in soils (soil moisture and drainage)</a:t>
            </a:r>
          </a:p>
          <a:p>
            <a:pPr eaLnBrk="1" hangingPunct="1">
              <a:lnSpc>
                <a:spcPct val="140000"/>
              </a:lnSpc>
              <a:buFont typeface="Arial" charset="0"/>
              <a:buChar char="•"/>
            </a:pPr>
            <a:r>
              <a:rPr lang="en-US" sz="2700" b="0" dirty="0">
                <a:latin typeface="Calibri" charset="0"/>
              </a:rPr>
              <a:t>Routing of runoff into river discharge</a:t>
            </a:r>
          </a:p>
          <a:p>
            <a:pPr eaLnBrk="1" hangingPunct="1">
              <a:lnSpc>
                <a:spcPct val="140000"/>
              </a:lnSpc>
              <a:buFont typeface="Arial" charset="0"/>
              <a:buChar char="•"/>
            </a:pPr>
            <a:r>
              <a:rPr lang="en-US" sz="2700" b="0" dirty="0">
                <a:latin typeface="Calibri" charset="0"/>
              </a:rPr>
              <a:t>Human pressures, e.g. irrigation</a:t>
            </a:r>
          </a:p>
          <a:p>
            <a:pPr eaLnBrk="1" hangingPunct="1">
              <a:lnSpc>
                <a:spcPct val="140000"/>
              </a:lnSpc>
              <a:buFont typeface="Arial" charset="0"/>
              <a:buChar char="•"/>
            </a:pPr>
            <a:r>
              <a:rPr lang="en-US" sz="2700" b="0" dirty="0">
                <a:latin typeface="Calibri" charset="0"/>
              </a:rPr>
              <a:t>Interactions with floodplains (fluxes and storage)</a:t>
            </a:r>
          </a:p>
          <a:p>
            <a:pPr eaLnBrk="1" hangingPunct="1">
              <a:lnSpc>
                <a:spcPct val="140000"/>
              </a:lnSpc>
              <a:buFont typeface="Arial" charset="0"/>
              <a:buChar char="•"/>
            </a:pPr>
            <a:r>
              <a:rPr lang="en-US" sz="2700" b="0" dirty="0">
                <a:latin typeface="Calibri" charset="0"/>
              </a:rPr>
              <a:t>Wetlands</a:t>
            </a:r>
          </a:p>
          <a:p>
            <a:pPr eaLnBrk="1" hangingPunct="1">
              <a:lnSpc>
                <a:spcPct val="140000"/>
              </a:lnSpc>
              <a:buFont typeface="Arial" charset="0"/>
              <a:buChar char="•"/>
            </a:pPr>
            <a:r>
              <a:rPr lang="en-US" sz="2700" b="0" dirty="0">
                <a:latin typeface="Calibri" charset="0"/>
              </a:rPr>
              <a:t>Snow pack processes</a:t>
            </a:r>
          </a:p>
          <a:p>
            <a:pPr eaLnBrk="1" hangingPunct="1">
              <a:lnSpc>
                <a:spcPct val="140000"/>
              </a:lnSpc>
              <a:buFont typeface="Arial" charset="0"/>
              <a:buChar char="•"/>
            </a:pPr>
            <a:r>
              <a:rPr lang="en-US" sz="2700" b="0" dirty="0">
                <a:latin typeface="Calibri" charset="0"/>
              </a:rPr>
              <a:t>Permafrost (freeze/thaw in the soil)</a:t>
            </a:r>
          </a:p>
          <a:p>
            <a:pPr eaLnBrk="1" hangingPunct="1">
              <a:lnSpc>
                <a:spcPct val="140000"/>
              </a:lnSpc>
              <a:buFont typeface="Arial" charset="0"/>
              <a:buChar char="•"/>
            </a:pPr>
            <a:r>
              <a:rPr lang="en-US" sz="2700" b="0" dirty="0">
                <a:latin typeface="Calibri" charset="0"/>
              </a:rPr>
              <a:t>Interactions with groundwater tables (fluxes and storage)</a:t>
            </a:r>
          </a:p>
        </p:txBody>
      </p:sp>
    </p:spTree>
    <p:extLst>
      <p:ext uri="{BB962C8B-B14F-4D97-AF65-F5344CB8AC3E}">
        <p14:creationId xmlns:p14="http://schemas.microsoft.com/office/powerpoint/2010/main" val="1767404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b" anchorCtr="0"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Driving data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ZoneTexte 3"/>
          <p:cNvSpPr txBox="1">
            <a:spLocks noChangeArrowheads="1"/>
          </p:cNvSpPr>
          <p:nvPr/>
        </p:nvSpPr>
        <p:spPr bwMode="auto">
          <a:xfrm>
            <a:off x="0" y="1017588"/>
            <a:ext cx="9144000" cy="47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lnSpc>
                <a:spcPct val="140000"/>
              </a:lnSpc>
              <a:buFont typeface="Arial" charset="0"/>
              <a:buChar char="•"/>
            </a:pPr>
            <a:r>
              <a:rPr lang="en-US" sz="2700" b="0" dirty="0" smtClean="0">
                <a:latin typeface="Calibri" charset="0"/>
              </a:rPr>
              <a:t>Meteorological forcing (temp., </a:t>
            </a:r>
            <a:r>
              <a:rPr lang="en-US" sz="2700" b="0" dirty="0" err="1" smtClean="0">
                <a:latin typeface="Calibri" charset="0"/>
              </a:rPr>
              <a:t>precip</a:t>
            </a:r>
            <a:r>
              <a:rPr lang="en-US" sz="2700" b="0" dirty="0" smtClean="0">
                <a:latin typeface="Calibri" charset="0"/>
              </a:rPr>
              <a:t>., air humidity, surface pressure, wind speed, short- and </a:t>
            </a:r>
            <a:r>
              <a:rPr lang="en-US" sz="2700" b="0" dirty="0" err="1" smtClean="0">
                <a:latin typeface="Calibri" charset="0"/>
              </a:rPr>
              <a:t>longwave</a:t>
            </a:r>
            <a:r>
              <a:rPr lang="en-US" sz="2700" b="0" dirty="0" smtClean="0">
                <a:latin typeface="Calibri" charset="0"/>
              </a:rPr>
              <a:t> radiation)</a:t>
            </a:r>
          </a:p>
          <a:p>
            <a:pPr algn="l" eaLnBrk="1" hangingPunct="1">
              <a:lnSpc>
                <a:spcPct val="140000"/>
              </a:lnSpc>
              <a:buFont typeface="Arial" charset="0"/>
              <a:buChar char="•"/>
            </a:pPr>
            <a:r>
              <a:rPr lang="en-US" sz="2700" b="0" dirty="0" smtClean="0">
                <a:latin typeface="Calibri" charset="0"/>
              </a:rPr>
              <a:t>Atmospheric CO2</a:t>
            </a:r>
          </a:p>
          <a:p>
            <a:pPr algn="l" eaLnBrk="1" hangingPunct="1">
              <a:lnSpc>
                <a:spcPct val="140000"/>
              </a:lnSpc>
              <a:buFont typeface="Arial" charset="0"/>
              <a:buChar char="•"/>
            </a:pPr>
            <a:r>
              <a:rPr lang="en-US" sz="2700" b="0" dirty="0" smtClean="0">
                <a:latin typeface="Calibri" charset="0"/>
              </a:rPr>
              <a:t>Vegetation type (PFT) (when not using DGVM)</a:t>
            </a:r>
          </a:p>
          <a:p>
            <a:pPr algn="l" eaLnBrk="1" hangingPunct="1">
              <a:lnSpc>
                <a:spcPct val="140000"/>
              </a:lnSpc>
              <a:buFont typeface="Arial" charset="0"/>
              <a:buChar char="•"/>
            </a:pPr>
            <a:r>
              <a:rPr lang="en-US" sz="2700" b="0" dirty="0" smtClean="0">
                <a:latin typeface="Calibri" charset="0"/>
              </a:rPr>
              <a:t>Soil Type</a:t>
            </a:r>
          </a:p>
          <a:p>
            <a:pPr algn="l" eaLnBrk="1" hangingPunct="1">
              <a:lnSpc>
                <a:spcPct val="140000"/>
              </a:lnSpc>
              <a:buFont typeface="Arial" charset="0"/>
              <a:buChar char="•"/>
            </a:pPr>
            <a:endParaRPr lang="en-US" sz="2700" b="0" dirty="0" smtClean="0">
              <a:latin typeface="Calibri" charset="0"/>
            </a:endParaRPr>
          </a:p>
          <a:p>
            <a:pPr algn="l" eaLnBrk="1" hangingPunct="1">
              <a:lnSpc>
                <a:spcPct val="140000"/>
              </a:lnSpc>
              <a:buFont typeface="Arial" charset="0"/>
              <a:buChar char="•"/>
            </a:pPr>
            <a:r>
              <a:rPr lang="en-US" sz="2700" b="0" dirty="0" smtClean="0">
                <a:latin typeface="Calibri" charset="0"/>
              </a:rPr>
              <a:t>Land Cover Change</a:t>
            </a:r>
          </a:p>
          <a:p>
            <a:pPr marL="0" indent="0" algn="l" eaLnBrk="1" hangingPunct="1">
              <a:lnSpc>
                <a:spcPct val="140000"/>
              </a:lnSpc>
            </a:pPr>
            <a:endParaRPr lang="en-US" sz="2700" b="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43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LSCE - CCDAS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988840"/>
            <a:ext cx="6912768" cy="2304256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3600" dirty="0" smtClean="0"/>
              <a:t>The need for Carbon Cycle Data Assimilation Systems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236639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01 at 13.24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0"/>
            <a:ext cx="521164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80" y="0"/>
            <a:ext cx="2833328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Parameters</a:t>
            </a:r>
          </a:p>
          <a:p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419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899592" y="-27384"/>
            <a:ext cx="8244408" cy="750714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ORCHIDEE model: current status</a:t>
            </a:r>
            <a:endParaRPr lang="en-US" sz="3200" dirty="0">
              <a:solidFill>
                <a:schemeClr val="tx1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29698" name="Freeform 2"/>
          <p:cNvSpPr>
            <a:spLocks/>
          </p:cNvSpPr>
          <p:nvPr/>
        </p:nvSpPr>
        <p:spPr bwMode="auto">
          <a:xfrm>
            <a:off x="631825" y="2276475"/>
            <a:ext cx="3608388" cy="2197100"/>
          </a:xfrm>
          <a:custGeom>
            <a:avLst/>
            <a:gdLst>
              <a:gd name="T0" fmla="*/ 0 w 2273"/>
              <a:gd name="T1" fmla="*/ 2147483647 h 1384"/>
              <a:gd name="T2" fmla="*/ 2147483647 w 2273"/>
              <a:gd name="T3" fmla="*/ 2147483647 h 1384"/>
              <a:gd name="T4" fmla="*/ 2147483647 w 2273"/>
              <a:gd name="T5" fmla="*/ 2147483647 h 1384"/>
              <a:gd name="T6" fmla="*/ 2147483647 w 2273"/>
              <a:gd name="T7" fmla="*/ 0 h 1384"/>
              <a:gd name="T8" fmla="*/ 0 w 2273"/>
              <a:gd name="T9" fmla="*/ 2147483647 h 1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73"/>
              <a:gd name="T16" fmla="*/ 0 h 1384"/>
              <a:gd name="T17" fmla="*/ 2273 w 2273"/>
              <a:gd name="T18" fmla="*/ 1384 h 1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73" h="1384">
                <a:moveTo>
                  <a:pt x="0" y="1384"/>
                </a:moveTo>
                <a:lnTo>
                  <a:pt x="908" y="1384"/>
                </a:lnTo>
                <a:lnTo>
                  <a:pt x="2273" y="4"/>
                </a:lnTo>
                <a:lnTo>
                  <a:pt x="1361" y="0"/>
                </a:lnTo>
                <a:lnTo>
                  <a:pt x="0" y="1384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699" name="Freeform 3" descr="Diagonales en pointillés vers le bas"/>
          <p:cNvSpPr>
            <a:spLocks/>
          </p:cNvSpPr>
          <p:nvPr/>
        </p:nvSpPr>
        <p:spPr bwMode="auto">
          <a:xfrm>
            <a:off x="3044825" y="2774950"/>
            <a:ext cx="2822575" cy="642938"/>
          </a:xfrm>
          <a:custGeom>
            <a:avLst/>
            <a:gdLst>
              <a:gd name="T0" fmla="*/ 0 w 1778"/>
              <a:gd name="T1" fmla="*/ 2147483647 h 405"/>
              <a:gd name="T2" fmla="*/ 2147483647 w 1778"/>
              <a:gd name="T3" fmla="*/ 2147483647 h 405"/>
              <a:gd name="T4" fmla="*/ 2147483647 w 1778"/>
              <a:gd name="T5" fmla="*/ 2147483647 h 405"/>
              <a:gd name="T6" fmla="*/ 2147483647 w 1778"/>
              <a:gd name="T7" fmla="*/ 0 h 405"/>
              <a:gd name="T8" fmla="*/ 2147483647 w 1778"/>
              <a:gd name="T9" fmla="*/ 2147483647 h 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8"/>
              <a:gd name="T16" fmla="*/ 0 h 405"/>
              <a:gd name="T17" fmla="*/ 1778 w 1778"/>
              <a:gd name="T18" fmla="*/ 405 h 4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8" h="405">
                <a:moveTo>
                  <a:pt x="0" y="399"/>
                </a:moveTo>
                <a:lnTo>
                  <a:pt x="1379" y="405"/>
                </a:lnTo>
                <a:lnTo>
                  <a:pt x="1778" y="15"/>
                </a:lnTo>
                <a:lnTo>
                  <a:pt x="442" y="0"/>
                </a:lnTo>
                <a:lnTo>
                  <a:pt x="69" y="380"/>
                </a:lnTo>
              </a:path>
            </a:pathLst>
          </a:custGeom>
          <a:pattFill prst="dashDnDiag">
            <a:fgClr>
              <a:srgbClr val="00FF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0" name="Freeform 4"/>
          <p:cNvSpPr>
            <a:spLocks/>
          </p:cNvSpPr>
          <p:nvPr/>
        </p:nvSpPr>
        <p:spPr bwMode="auto">
          <a:xfrm>
            <a:off x="3787775" y="2262188"/>
            <a:ext cx="2613025" cy="512762"/>
          </a:xfrm>
          <a:custGeom>
            <a:avLst/>
            <a:gdLst>
              <a:gd name="T0" fmla="*/ 2147483647 w 1646"/>
              <a:gd name="T1" fmla="*/ 0 h 323"/>
              <a:gd name="T2" fmla="*/ 2147483647 w 1646"/>
              <a:gd name="T3" fmla="*/ 2147483647 h 323"/>
              <a:gd name="T4" fmla="*/ 2147483647 w 1646"/>
              <a:gd name="T5" fmla="*/ 2147483647 h 323"/>
              <a:gd name="T6" fmla="*/ 0 w 1646"/>
              <a:gd name="T7" fmla="*/ 2147483647 h 323"/>
              <a:gd name="T8" fmla="*/ 2147483647 w 1646"/>
              <a:gd name="T9" fmla="*/ 0 h 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46"/>
              <a:gd name="T16" fmla="*/ 0 h 323"/>
              <a:gd name="T17" fmla="*/ 1646 w 1646"/>
              <a:gd name="T18" fmla="*/ 323 h 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46" h="323">
                <a:moveTo>
                  <a:pt x="304" y="0"/>
                </a:moveTo>
                <a:lnTo>
                  <a:pt x="1646" y="2"/>
                </a:lnTo>
                <a:lnTo>
                  <a:pt x="1335" y="323"/>
                </a:lnTo>
                <a:lnTo>
                  <a:pt x="0" y="317"/>
                </a:lnTo>
                <a:lnTo>
                  <a:pt x="30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1" name="Freeform 5" descr="Diagonales en pointillés vers le haut"/>
          <p:cNvSpPr>
            <a:spLocks/>
          </p:cNvSpPr>
          <p:nvPr/>
        </p:nvSpPr>
        <p:spPr bwMode="auto">
          <a:xfrm>
            <a:off x="2036763" y="3605213"/>
            <a:ext cx="2832100" cy="895350"/>
          </a:xfrm>
          <a:custGeom>
            <a:avLst/>
            <a:gdLst>
              <a:gd name="T0" fmla="*/ 0 w 1784"/>
              <a:gd name="T1" fmla="*/ 2147483647 h 564"/>
              <a:gd name="T2" fmla="*/ 2147483647 w 1784"/>
              <a:gd name="T3" fmla="*/ 2147483647 h 564"/>
              <a:gd name="T4" fmla="*/ 2147483647 w 1784"/>
              <a:gd name="T5" fmla="*/ 2147483647 h 564"/>
              <a:gd name="T6" fmla="*/ 2147483647 w 1784"/>
              <a:gd name="T7" fmla="*/ 2147483647 h 564"/>
              <a:gd name="T8" fmla="*/ 2147483647 w 1784"/>
              <a:gd name="T9" fmla="*/ 2147483647 h 564"/>
              <a:gd name="T10" fmla="*/ 2147483647 w 1784"/>
              <a:gd name="T11" fmla="*/ 2147483647 h 564"/>
              <a:gd name="T12" fmla="*/ 2147483647 w 1784"/>
              <a:gd name="T13" fmla="*/ 2147483647 h 564"/>
              <a:gd name="T14" fmla="*/ 2147483647 w 1784"/>
              <a:gd name="T15" fmla="*/ 2147483647 h 564"/>
              <a:gd name="T16" fmla="*/ 2147483647 w 1784"/>
              <a:gd name="T17" fmla="*/ 2147483647 h 564"/>
              <a:gd name="T18" fmla="*/ 2147483647 w 1784"/>
              <a:gd name="T19" fmla="*/ 2147483647 h 5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84"/>
              <a:gd name="T31" fmla="*/ 0 h 564"/>
              <a:gd name="T32" fmla="*/ 1784 w 1784"/>
              <a:gd name="T33" fmla="*/ 564 h 5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84" h="564">
                <a:moveTo>
                  <a:pt x="0" y="564"/>
                </a:moveTo>
                <a:lnTo>
                  <a:pt x="1362" y="547"/>
                </a:lnTo>
                <a:lnTo>
                  <a:pt x="1784" y="110"/>
                </a:lnTo>
                <a:cubicBezTo>
                  <a:pt x="1726" y="157"/>
                  <a:pt x="1644" y="165"/>
                  <a:pt x="1593" y="100"/>
                </a:cubicBezTo>
                <a:cubicBezTo>
                  <a:pt x="1580" y="51"/>
                  <a:pt x="1542" y="46"/>
                  <a:pt x="1511" y="20"/>
                </a:cubicBezTo>
                <a:cubicBezTo>
                  <a:pt x="1431" y="24"/>
                  <a:pt x="1367" y="6"/>
                  <a:pt x="1303" y="60"/>
                </a:cubicBezTo>
                <a:cubicBezTo>
                  <a:pt x="1274" y="115"/>
                  <a:pt x="1292" y="102"/>
                  <a:pt x="1259" y="116"/>
                </a:cubicBezTo>
                <a:cubicBezTo>
                  <a:pt x="1130" y="109"/>
                  <a:pt x="1019" y="90"/>
                  <a:pt x="888" y="84"/>
                </a:cubicBezTo>
                <a:cubicBezTo>
                  <a:pt x="743" y="23"/>
                  <a:pt x="612" y="0"/>
                  <a:pt x="470" y="72"/>
                </a:cubicBezTo>
                <a:lnTo>
                  <a:pt x="35" y="518"/>
                </a:lnTo>
              </a:path>
            </a:pathLst>
          </a:custGeom>
          <a:pattFill prst="dashUpDiag">
            <a:fgClr>
              <a:schemeClr val="folHlink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2" name="Freeform 6"/>
          <p:cNvSpPr>
            <a:spLocks/>
          </p:cNvSpPr>
          <p:nvPr/>
        </p:nvSpPr>
        <p:spPr bwMode="auto">
          <a:xfrm>
            <a:off x="4210050" y="2709863"/>
            <a:ext cx="2232025" cy="2374900"/>
          </a:xfrm>
          <a:custGeom>
            <a:avLst/>
            <a:gdLst>
              <a:gd name="T0" fmla="*/ 0 w 1406"/>
              <a:gd name="T1" fmla="*/ 2147483647 h 1496"/>
              <a:gd name="T2" fmla="*/ 0 w 1406"/>
              <a:gd name="T3" fmla="*/ 2147483647 h 1496"/>
              <a:gd name="T4" fmla="*/ 2147483647 w 1406"/>
              <a:gd name="T5" fmla="*/ 2147483647 h 1496"/>
              <a:gd name="T6" fmla="*/ 2147483647 w 1406"/>
              <a:gd name="T7" fmla="*/ 0 h 1496"/>
              <a:gd name="T8" fmla="*/ 0 w 1406"/>
              <a:gd name="T9" fmla="*/ 2147483647 h 14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6"/>
              <a:gd name="T16" fmla="*/ 0 h 1496"/>
              <a:gd name="T17" fmla="*/ 1406 w 1406"/>
              <a:gd name="T18" fmla="*/ 1496 h 14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6" h="1496">
                <a:moveTo>
                  <a:pt x="0" y="1406"/>
                </a:moveTo>
                <a:lnTo>
                  <a:pt x="0" y="1496"/>
                </a:lnTo>
                <a:lnTo>
                  <a:pt x="1406" y="90"/>
                </a:lnTo>
                <a:lnTo>
                  <a:pt x="1406" y="0"/>
                </a:lnTo>
                <a:lnTo>
                  <a:pt x="0" y="1406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3" name="Freeform 7"/>
          <p:cNvSpPr>
            <a:spLocks/>
          </p:cNvSpPr>
          <p:nvPr/>
        </p:nvSpPr>
        <p:spPr bwMode="auto">
          <a:xfrm>
            <a:off x="4208463" y="2189163"/>
            <a:ext cx="2268537" cy="2590800"/>
          </a:xfrm>
          <a:custGeom>
            <a:avLst/>
            <a:gdLst>
              <a:gd name="T0" fmla="*/ 0 w 1453"/>
              <a:gd name="T1" fmla="*/ 2147483647 h 1661"/>
              <a:gd name="T2" fmla="*/ 0 w 1453"/>
              <a:gd name="T3" fmla="*/ 2147483647 h 1661"/>
              <a:gd name="T4" fmla="*/ 2147483647 w 1453"/>
              <a:gd name="T5" fmla="*/ 2147483647 h 1661"/>
              <a:gd name="T6" fmla="*/ 2147483647 w 1453"/>
              <a:gd name="T7" fmla="*/ 2147483647 h 1661"/>
              <a:gd name="T8" fmla="*/ 0 w 1453"/>
              <a:gd name="T9" fmla="*/ 2147483647 h 16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3"/>
              <a:gd name="T16" fmla="*/ 0 h 1661"/>
              <a:gd name="T17" fmla="*/ 1453 w 1453"/>
              <a:gd name="T18" fmla="*/ 1661 h 16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3" h="1661">
                <a:moveTo>
                  <a:pt x="0" y="1534"/>
                </a:moveTo>
                <a:cubicBezTo>
                  <a:pt x="0" y="1576"/>
                  <a:pt x="0" y="1619"/>
                  <a:pt x="0" y="1661"/>
                </a:cubicBezTo>
                <a:lnTo>
                  <a:pt x="1453" y="208"/>
                </a:lnTo>
                <a:cubicBezTo>
                  <a:pt x="1430" y="35"/>
                  <a:pt x="1432" y="0"/>
                  <a:pt x="1432" y="103"/>
                </a:cubicBezTo>
                <a:lnTo>
                  <a:pt x="0" y="1534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9704" name="Group 8"/>
          <p:cNvGrpSpPr>
            <a:grpSpLocks/>
          </p:cNvGrpSpPr>
          <p:nvPr/>
        </p:nvGrpSpPr>
        <p:grpSpPr bwMode="auto">
          <a:xfrm>
            <a:off x="609600" y="4475163"/>
            <a:ext cx="3600450" cy="609600"/>
            <a:chOff x="657" y="3158"/>
            <a:chExt cx="2132" cy="317"/>
          </a:xfrm>
        </p:grpSpPr>
        <p:sp>
          <p:nvSpPr>
            <p:cNvPr id="29770" name="Rectangle 9"/>
            <p:cNvSpPr>
              <a:spLocks noChangeArrowheads="1"/>
            </p:cNvSpPr>
            <p:nvPr/>
          </p:nvSpPr>
          <p:spPr bwMode="auto">
            <a:xfrm>
              <a:off x="657" y="3158"/>
              <a:ext cx="2132" cy="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  <p:sp>
          <p:nvSpPr>
            <p:cNvPr id="29771" name="Rectangle 10"/>
            <p:cNvSpPr>
              <a:spLocks noChangeArrowheads="1"/>
            </p:cNvSpPr>
            <p:nvPr/>
          </p:nvSpPr>
          <p:spPr bwMode="auto">
            <a:xfrm>
              <a:off x="657" y="3208"/>
              <a:ext cx="2132" cy="89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  <p:sp>
          <p:nvSpPr>
            <p:cNvPr id="29772" name="Rectangle 11"/>
            <p:cNvSpPr>
              <a:spLocks noChangeArrowheads="1"/>
            </p:cNvSpPr>
            <p:nvPr/>
          </p:nvSpPr>
          <p:spPr bwMode="auto">
            <a:xfrm>
              <a:off x="657" y="3297"/>
              <a:ext cx="2132" cy="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  <p:sp>
          <p:nvSpPr>
            <p:cNvPr id="29773" name="Rectangle 12"/>
            <p:cNvSpPr>
              <a:spLocks noChangeArrowheads="1"/>
            </p:cNvSpPr>
            <p:nvPr/>
          </p:nvSpPr>
          <p:spPr bwMode="auto">
            <a:xfrm>
              <a:off x="657" y="3361"/>
              <a:ext cx="2132" cy="11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  <p:sp>
          <p:nvSpPr>
            <p:cNvPr id="29774" name="Rectangle 13"/>
            <p:cNvSpPr>
              <a:spLocks noChangeArrowheads="1"/>
            </p:cNvSpPr>
            <p:nvPr/>
          </p:nvSpPr>
          <p:spPr bwMode="auto">
            <a:xfrm>
              <a:off x="657" y="3158"/>
              <a:ext cx="2132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</p:grpSp>
      <p:sp>
        <p:nvSpPr>
          <p:cNvPr id="26633" name="Tree"/>
          <p:cNvSpPr>
            <a:spLocks noEditPoints="1" noChangeArrowheads="1"/>
          </p:cNvSpPr>
          <p:nvPr/>
        </p:nvSpPr>
        <p:spPr bwMode="auto">
          <a:xfrm>
            <a:off x="2936875" y="2492375"/>
            <a:ext cx="215900" cy="3254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6634" name="Tree"/>
          <p:cNvSpPr>
            <a:spLocks noEditPoints="1" noChangeArrowheads="1"/>
          </p:cNvSpPr>
          <p:nvPr/>
        </p:nvSpPr>
        <p:spPr bwMode="auto">
          <a:xfrm>
            <a:off x="2720975" y="2205038"/>
            <a:ext cx="215900" cy="3254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6635" name="Tree"/>
          <p:cNvSpPr>
            <a:spLocks noEditPoints="1" noChangeArrowheads="1"/>
          </p:cNvSpPr>
          <p:nvPr/>
        </p:nvSpPr>
        <p:spPr bwMode="auto">
          <a:xfrm>
            <a:off x="3224213" y="2274888"/>
            <a:ext cx="215900" cy="3254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6636" name="Tree"/>
          <p:cNvSpPr>
            <a:spLocks noEditPoints="1" noChangeArrowheads="1"/>
          </p:cNvSpPr>
          <p:nvPr/>
        </p:nvSpPr>
        <p:spPr bwMode="auto">
          <a:xfrm>
            <a:off x="2541588" y="2924175"/>
            <a:ext cx="215900" cy="3254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6637" name="Tree"/>
          <p:cNvSpPr>
            <a:spLocks noEditPoints="1" noChangeArrowheads="1"/>
          </p:cNvSpPr>
          <p:nvPr/>
        </p:nvSpPr>
        <p:spPr bwMode="auto">
          <a:xfrm>
            <a:off x="2505075" y="2457450"/>
            <a:ext cx="215900" cy="3254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6638" name="Tree"/>
          <p:cNvSpPr>
            <a:spLocks noEditPoints="1" noChangeArrowheads="1"/>
          </p:cNvSpPr>
          <p:nvPr/>
        </p:nvSpPr>
        <p:spPr bwMode="auto">
          <a:xfrm>
            <a:off x="2828925" y="2816225"/>
            <a:ext cx="215900" cy="3254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9711" name="Freeform 21"/>
          <p:cNvSpPr>
            <a:spLocks/>
          </p:cNvSpPr>
          <p:nvPr/>
        </p:nvSpPr>
        <p:spPr bwMode="auto">
          <a:xfrm>
            <a:off x="2822575" y="3417888"/>
            <a:ext cx="2403475" cy="488950"/>
          </a:xfrm>
          <a:custGeom>
            <a:avLst/>
            <a:gdLst>
              <a:gd name="T0" fmla="*/ 2147483647 w 1514"/>
              <a:gd name="T1" fmla="*/ 0 h 308"/>
              <a:gd name="T2" fmla="*/ 2147483647 w 1514"/>
              <a:gd name="T3" fmla="*/ 2147483647 h 308"/>
              <a:gd name="T4" fmla="*/ 2147483647 w 1514"/>
              <a:gd name="T5" fmla="*/ 2147483647 h 308"/>
              <a:gd name="T6" fmla="*/ 2147483647 w 1514"/>
              <a:gd name="T7" fmla="*/ 2147483647 h 308"/>
              <a:gd name="T8" fmla="*/ 0 w 1514"/>
              <a:gd name="T9" fmla="*/ 2147483647 h 308"/>
              <a:gd name="T10" fmla="*/ 2147483647 w 1514"/>
              <a:gd name="T11" fmla="*/ 2147483647 h 308"/>
              <a:gd name="T12" fmla="*/ 2147483647 w 1514"/>
              <a:gd name="T13" fmla="*/ 2147483647 h 308"/>
              <a:gd name="T14" fmla="*/ 2147483647 w 1514"/>
              <a:gd name="T15" fmla="*/ 2147483647 h 308"/>
              <a:gd name="T16" fmla="*/ 2147483647 w 1514"/>
              <a:gd name="T17" fmla="*/ 2147483647 h 308"/>
              <a:gd name="T18" fmla="*/ 2147483647 w 1514"/>
              <a:gd name="T19" fmla="*/ 2147483647 h 308"/>
              <a:gd name="T20" fmla="*/ 2147483647 w 1514"/>
              <a:gd name="T21" fmla="*/ 2147483647 h 308"/>
              <a:gd name="T22" fmla="*/ 2147483647 w 1514"/>
              <a:gd name="T23" fmla="*/ 2147483647 h 308"/>
              <a:gd name="T24" fmla="*/ 2147483647 w 1514"/>
              <a:gd name="T25" fmla="*/ 2147483647 h 308"/>
              <a:gd name="T26" fmla="*/ 2147483647 w 1514"/>
              <a:gd name="T27" fmla="*/ 2147483647 h 308"/>
              <a:gd name="T28" fmla="*/ 2147483647 w 1514"/>
              <a:gd name="T29" fmla="*/ 2147483647 h 308"/>
              <a:gd name="T30" fmla="*/ 2147483647 w 1514"/>
              <a:gd name="T31" fmla="*/ 0 h 3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514"/>
              <a:gd name="T49" fmla="*/ 0 h 308"/>
              <a:gd name="T50" fmla="*/ 1514 w 1514"/>
              <a:gd name="T51" fmla="*/ 308 h 3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514" h="308">
                <a:moveTo>
                  <a:pt x="165" y="0"/>
                </a:moveTo>
                <a:cubicBezTo>
                  <a:pt x="135" y="14"/>
                  <a:pt x="69" y="27"/>
                  <a:pt x="49" y="63"/>
                </a:cubicBezTo>
                <a:cubicBezTo>
                  <a:pt x="41" y="75"/>
                  <a:pt x="36" y="91"/>
                  <a:pt x="29" y="104"/>
                </a:cubicBezTo>
                <a:cubicBezTo>
                  <a:pt x="26" y="111"/>
                  <a:pt x="19" y="125"/>
                  <a:pt x="19" y="125"/>
                </a:cubicBezTo>
                <a:cubicBezTo>
                  <a:pt x="15" y="141"/>
                  <a:pt x="0" y="150"/>
                  <a:pt x="0" y="165"/>
                </a:cubicBezTo>
                <a:cubicBezTo>
                  <a:pt x="133" y="192"/>
                  <a:pt x="262" y="203"/>
                  <a:pt x="399" y="207"/>
                </a:cubicBezTo>
                <a:cubicBezTo>
                  <a:pt x="463" y="214"/>
                  <a:pt x="528" y="222"/>
                  <a:pt x="593" y="228"/>
                </a:cubicBezTo>
                <a:cubicBezTo>
                  <a:pt x="631" y="227"/>
                  <a:pt x="769" y="226"/>
                  <a:pt x="838" y="214"/>
                </a:cubicBezTo>
                <a:cubicBezTo>
                  <a:pt x="874" y="207"/>
                  <a:pt x="911" y="187"/>
                  <a:pt x="948" y="179"/>
                </a:cubicBezTo>
                <a:cubicBezTo>
                  <a:pt x="977" y="158"/>
                  <a:pt x="1009" y="159"/>
                  <a:pt x="1042" y="152"/>
                </a:cubicBezTo>
                <a:cubicBezTo>
                  <a:pt x="1066" y="154"/>
                  <a:pt x="1090" y="152"/>
                  <a:pt x="1112" y="159"/>
                </a:cubicBezTo>
                <a:cubicBezTo>
                  <a:pt x="1129" y="164"/>
                  <a:pt x="1132" y="205"/>
                  <a:pt x="1142" y="220"/>
                </a:cubicBezTo>
                <a:cubicBezTo>
                  <a:pt x="1170" y="263"/>
                  <a:pt x="1169" y="259"/>
                  <a:pt x="1202" y="276"/>
                </a:cubicBezTo>
                <a:cubicBezTo>
                  <a:pt x="1246" y="272"/>
                  <a:pt x="1220" y="308"/>
                  <a:pt x="1272" y="266"/>
                </a:cubicBezTo>
                <a:lnTo>
                  <a:pt x="1514" y="25"/>
                </a:lnTo>
                <a:lnTo>
                  <a:pt x="165" y="0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9712" name="Picture 22" descr="vache_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3092450"/>
            <a:ext cx="334963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3" name="AutoShape 23"/>
          <p:cNvSpPr>
            <a:spLocks noChangeArrowheads="1"/>
          </p:cNvSpPr>
          <p:nvPr/>
        </p:nvSpPr>
        <p:spPr bwMode="auto">
          <a:xfrm rot="-3999066">
            <a:off x="4063206" y="2621757"/>
            <a:ext cx="128587" cy="127000"/>
          </a:xfrm>
          <a:prstGeom prst="ca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29714" name="AutoShape 24"/>
          <p:cNvSpPr>
            <a:spLocks noChangeArrowheads="1"/>
          </p:cNvSpPr>
          <p:nvPr/>
        </p:nvSpPr>
        <p:spPr bwMode="auto">
          <a:xfrm rot="-3999066">
            <a:off x="4310063" y="2405062"/>
            <a:ext cx="128588" cy="125413"/>
          </a:xfrm>
          <a:prstGeom prst="ca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29715" name="AutoShape 25"/>
          <p:cNvSpPr>
            <a:spLocks noChangeArrowheads="1"/>
          </p:cNvSpPr>
          <p:nvPr/>
        </p:nvSpPr>
        <p:spPr bwMode="auto">
          <a:xfrm rot="-3999066">
            <a:off x="4429919" y="2621757"/>
            <a:ext cx="128587" cy="127000"/>
          </a:xfrm>
          <a:prstGeom prst="ca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fr-FR" sz="1800">
              <a:latin typeface="Arial" charset="0"/>
            </a:endParaRPr>
          </a:p>
        </p:txBody>
      </p:sp>
      <p:pic>
        <p:nvPicPr>
          <p:cNvPr id="29716" name="Picture 26" descr="batte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2349500"/>
            <a:ext cx="40798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7" name="AutoShape 27"/>
          <p:cNvSpPr>
            <a:spLocks noChangeArrowheads="1"/>
          </p:cNvSpPr>
          <p:nvPr/>
        </p:nvSpPr>
        <p:spPr bwMode="auto">
          <a:xfrm rot="-3999066">
            <a:off x="4747419" y="2553494"/>
            <a:ext cx="128588" cy="127000"/>
          </a:xfrm>
          <a:prstGeom prst="ca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29718" name="AutoShape 28"/>
          <p:cNvSpPr>
            <a:spLocks noChangeArrowheads="1"/>
          </p:cNvSpPr>
          <p:nvPr/>
        </p:nvSpPr>
        <p:spPr bwMode="auto">
          <a:xfrm rot="-3999066">
            <a:off x="5114131" y="2553494"/>
            <a:ext cx="128588" cy="127000"/>
          </a:xfrm>
          <a:prstGeom prst="ca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fr-FR" sz="1800">
              <a:latin typeface="Arial" charset="0"/>
            </a:endParaRPr>
          </a:p>
        </p:txBody>
      </p:sp>
      <p:grpSp>
        <p:nvGrpSpPr>
          <p:cNvPr id="29719" name="Group 29"/>
          <p:cNvGrpSpPr>
            <a:grpSpLocks/>
          </p:cNvGrpSpPr>
          <p:nvPr/>
        </p:nvGrpSpPr>
        <p:grpSpPr bwMode="auto">
          <a:xfrm>
            <a:off x="1981200" y="3021013"/>
            <a:ext cx="200025" cy="515937"/>
            <a:chOff x="1392" y="1440"/>
            <a:chExt cx="144" cy="390"/>
          </a:xfrm>
        </p:grpSpPr>
        <p:sp>
          <p:nvSpPr>
            <p:cNvPr id="29768" name="AutoShape 30"/>
            <p:cNvSpPr>
              <a:spLocks noChangeArrowheads="1"/>
            </p:cNvSpPr>
            <p:nvPr/>
          </p:nvSpPr>
          <p:spPr bwMode="auto">
            <a:xfrm>
              <a:off x="1392" y="1440"/>
              <a:ext cx="144" cy="240"/>
            </a:xfrm>
            <a:prstGeom prst="triangle">
              <a:avLst>
                <a:gd name="adj" fmla="val 50000"/>
              </a:avLst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  <p:sp>
          <p:nvSpPr>
            <p:cNvPr id="29769" name="Line 31"/>
            <p:cNvSpPr>
              <a:spLocks noChangeShapeType="1"/>
            </p:cNvSpPr>
            <p:nvPr/>
          </p:nvSpPr>
          <p:spPr bwMode="auto">
            <a:xfrm>
              <a:off x="1458" y="168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648" name="Tree"/>
          <p:cNvSpPr>
            <a:spLocks noEditPoints="1" noChangeArrowheads="1"/>
          </p:cNvSpPr>
          <p:nvPr/>
        </p:nvSpPr>
        <p:spPr bwMode="auto">
          <a:xfrm>
            <a:off x="2216150" y="2816225"/>
            <a:ext cx="215900" cy="3254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fr-FR"/>
          </a:p>
        </p:txBody>
      </p:sp>
      <p:grpSp>
        <p:nvGrpSpPr>
          <p:cNvPr id="29721" name="Group 33"/>
          <p:cNvGrpSpPr>
            <a:grpSpLocks/>
          </p:cNvGrpSpPr>
          <p:nvPr/>
        </p:nvGrpSpPr>
        <p:grpSpPr bwMode="auto">
          <a:xfrm>
            <a:off x="2376488" y="3213100"/>
            <a:ext cx="200025" cy="515938"/>
            <a:chOff x="1392" y="1440"/>
            <a:chExt cx="144" cy="390"/>
          </a:xfrm>
        </p:grpSpPr>
        <p:sp>
          <p:nvSpPr>
            <p:cNvPr id="29766" name="AutoShape 34"/>
            <p:cNvSpPr>
              <a:spLocks noChangeArrowheads="1"/>
            </p:cNvSpPr>
            <p:nvPr/>
          </p:nvSpPr>
          <p:spPr bwMode="auto">
            <a:xfrm>
              <a:off x="1392" y="1440"/>
              <a:ext cx="144" cy="240"/>
            </a:xfrm>
            <a:prstGeom prst="triangle">
              <a:avLst>
                <a:gd name="adj" fmla="val 50000"/>
              </a:avLst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  <p:sp>
          <p:nvSpPr>
            <p:cNvPr id="29767" name="Line 35"/>
            <p:cNvSpPr>
              <a:spLocks noChangeShapeType="1"/>
            </p:cNvSpPr>
            <p:nvPr/>
          </p:nvSpPr>
          <p:spPr bwMode="auto">
            <a:xfrm>
              <a:off x="1458" y="168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9722" name="Group 36"/>
          <p:cNvGrpSpPr>
            <a:grpSpLocks/>
          </p:cNvGrpSpPr>
          <p:nvPr/>
        </p:nvGrpSpPr>
        <p:grpSpPr bwMode="auto">
          <a:xfrm>
            <a:off x="2000250" y="3890963"/>
            <a:ext cx="133350" cy="509587"/>
            <a:chOff x="768" y="1824"/>
            <a:chExt cx="96" cy="384"/>
          </a:xfrm>
        </p:grpSpPr>
        <p:sp>
          <p:nvSpPr>
            <p:cNvPr id="29764" name="Line 37"/>
            <p:cNvSpPr>
              <a:spLocks noChangeShapeType="1"/>
            </p:cNvSpPr>
            <p:nvPr/>
          </p:nvSpPr>
          <p:spPr bwMode="auto">
            <a:xfrm flipV="1">
              <a:off x="816" y="20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65" name="Oval 38"/>
            <p:cNvSpPr>
              <a:spLocks noChangeArrowheads="1"/>
            </p:cNvSpPr>
            <p:nvPr/>
          </p:nvSpPr>
          <p:spPr bwMode="auto">
            <a:xfrm>
              <a:off x="768" y="1824"/>
              <a:ext cx="96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</p:grpSp>
      <p:sp>
        <p:nvSpPr>
          <p:cNvPr id="29723" name="Line 39"/>
          <p:cNvSpPr>
            <a:spLocks noChangeShapeType="1"/>
          </p:cNvSpPr>
          <p:nvPr/>
        </p:nvSpPr>
        <p:spPr bwMode="auto">
          <a:xfrm flipV="1">
            <a:off x="4191000" y="2265363"/>
            <a:ext cx="22098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24" name="Rectangle 40"/>
          <p:cNvSpPr>
            <a:spLocks noChangeArrowheads="1"/>
          </p:cNvSpPr>
          <p:nvPr/>
        </p:nvSpPr>
        <p:spPr bwMode="auto">
          <a:xfrm>
            <a:off x="6400800" y="2189163"/>
            <a:ext cx="76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29725" name="Freeform 41"/>
          <p:cNvSpPr>
            <a:spLocks/>
          </p:cNvSpPr>
          <p:nvPr/>
        </p:nvSpPr>
        <p:spPr bwMode="auto">
          <a:xfrm>
            <a:off x="4191000" y="2265363"/>
            <a:ext cx="2209800" cy="2819400"/>
          </a:xfrm>
          <a:custGeom>
            <a:avLst/>
            <a:gdLst>
              <a:gd name="T0" fmla="*/ 0 w 1392"/>
              <a:gd name="T1" fmla="*/ 2147483647 h 1776"/>
              <a:gd name="T2" fmla="*/ 2147483647 w 1392"/>
              <a:gd name="T3" fmla="*/ 2147483647 h 1776"/>
              <a:gd name="T4" fmla="*/ 2147483647 w 1392"/>
              <a:gd name="T5" fmla="*/ 0 h 1776"/>
              <a:gd name="T6" fmla="*/ 0 60000 65536"/>
              <a:gd name="T7" fmla="*/ 0 60000 65536"/>
              <a:gd name="T8" fmla="*/ 0 60000 65536"/>
              <a:gd name="T9" fmla="*/ 0 w 1392"/>
              <a:gd name="T10" fmla="*/ 0 h 1776"/>
              <a:gd name="T11" fmla="*/ 1392 w 1392"/>
              <a:gd name="T12" fmla="*/ 1776 h 17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2" h="1776">
                <a:moveTo>
                  <a:pt x="0" y="1776"/>
                </a:moveTo>
                <a:lnTo>
                  <a:pt x="1392" y="384"/>
                </a:lnTo>
                <a:lnTo>
                  <a:pt x="139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26" name="Freeform 42"/>
          <p:cNvSpPr>
            <a:spLocks/>
          </p:cNvSpPr>
          <p:nvPr/>
        </p:nvSpPr>
        <p:spPr bwMode="auto">
          <a:xfrm>
            <a:off x="609600" y="2265363"/>
            <a:ext cx="5791200" cy="2209800"/>
          </a:xfrm>
          <a:custGeom>
            <a:avLst/>
            <a:gdLst>
              <a:gd name="T0" fmla="*/ 2147483647 w 3648"/>
              <a:gd name="T1" fmla="*/ 0 h 1392"/>
              <a:gd name="T2" fmla="*/ 2147483647 w 3648"/>
              <a:gd name="T3" fmla="*/ 0 h 1392"/>
              <a:gd name="T4" fmla="*/ 0 w 3648"/>
              <a:gd name="T5" fmla="*/ 2147483647 h 1392"/>
              <a:gd name="T6" fmla="*/ 0 60000 65536"/>
              <a:gd name="T7" fmla="*/ 0 60000 65536"/>
              <a:gd name="T8" fmla="*/ 0 60000 65536"/>
              <a:gd name="T9" fmla="*/ 0 w 3648"/>
              <a:gd name="T10" fmla="*/ 0 h 1392"/>
              <a:gd name="T11" fmla="*/ 3648 w 3648"/>
              <a:gd name="T12" fmla="*/ 1392 h 1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48" h="1392">
                <a:moveTo>
                  <a:pt x="3648" y="0"/>
                </a:moveTo>
                <a:lnTo>
                  <a:pt x="1392" y="0"/>
                </a:lnTo>
                <a:lnTo>
                  <a:pt x="0" y="139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27" name="Text Box 43"/>
          <p:cNvSpPr txBox="1">
            <a:spLocks noChangeArrowheads="1"/>
          </p:cNvSpPr>
          <p:nvPr/>
        </p:nvSpPr>
        <p:spPr bwMode="auto">
          <a:xfrm>
            <a:off x="2792413" y="3956050"/>
            <a:ext cx="17986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800">
                <a:latin typeface="Comic Sans MS" charset="0"/>
              </a:rPr>
              <a:t>Natural grass </a:t>
            </a:r>
          </a:p>
        </p:txBody>
      </p:sp>
      <p:sp>
        <p:nvSpPr>
          <p:cNvPr id="29728" name="Text Box 44"/>
          <p:cNvSpPr txBox="1">
            <a:spLocks noChangeArrowheads="1"/>
          </p:cNvSpPr>
          <p:nvPr/>
        </p:nvSpPr>
        <p:spPr bwMode="auto">
          <a:xfrm>
            <a:off x="3224213" y="3382963"/>
            <a:ext cx="2282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800">
                <a:latin typeface="Comic Sans MS" charset="0"/>
              </a:rPr>
              <a:t>Bare soil / desert </a:t>
            </a:r>
          </a:p>
        </p:txBody>
      </p:sp>
      <p:sp>
        <p:nvSpPr>
          <p:cNvPr id="29729" name="Text Box 45"/>
          <p:cNvSpPr txBox="1">
            <a:spLocks noChangeArrowheads="1"/>
          </p:cNvSpPr>
          <p:nvPr/>
        </p:nvSpPr>
        <p:spPr bwMode="auto">
          <a:xfrm>
            <a:off x="758825" y="4587875"/>
            <a:ext cx="3124200" cy="3698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 sz="1800">
                <a:solidFill>
                  <a:srgbClr val="0000FF"/>
                </a:solidFill>
                <a:latin typeface="Comic Sans MS" charset="0"/>
              </a:rPr>
              <a:t>Multi-layer soil hydrology’</a:t>
            </a:r>
          </a:p>
        </p:txBody>
      </p:sp>
      <p:pic>
        <p:nvPicPr>
          <p:cNvPr id="29730" name="Picture 46" descr="vache_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2935288"/>
            <a:ext cx="4397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1" name="Picture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3035300"/>
            <a:ext cx="420687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32" name="WordArt 48"/>
          <p:cNvSpPr>
            <a:spLocks noChangeArrowheads="1" noChangeShapeType="1" noTextEdit="1"/>
          </p:cNvSpPr>
          <p:nvPr/>
        </p:nvSpPr>
        <p:spPr bwMode="auto">
          <a:xfrm>
            <a:off x="6656388" y="4292600"/>
            <a:ext cx="830262" cy="431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fr-FR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Impact"/>
                <a:ea typeface="Impact"/>
                <a:cs typeface="Impact"/>
              </a:rPr>
              <a:t>PASIM</a:t>
            </a:r>
            <a:endParaRPr lang="en-GB" sz="24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00"/>
              </a:solidFill>
              <a:latin typeface="Impact"/>
              <a:ea typeface="Impact"/>
              <a:cs typeface="Impact"/>
            </a:endParaRPr>
          </a:p>
        </p:txBody>
      </p:sp>
      <p:sp>
        <p:nvSpPr>
          <p:cNvPr id="29733" name="Text Box 49"/>
          <p:cNvSpPr txBox="1">
            <a:spLocks noChangeArrowheads="1"/>
          </p:cNvSpPr>
          <p:nvPr/>
        </p:nvSpPr>
        <p:spPr bwMode="auto">
          <a:xfrm>
            <a:off x="6229350" y="2935288"/>
            <a:ext cx="1263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 sz="1400">
                <a:latin typeface="Comic Sans MS" charset="0"/>
              </a:rPr>
              <a:t>Assimilation</a:t>
            </a:r>
          </a:p>
          <a:p>
            <a:pPr algn="ctr" eaLnBrk="1" hangingPunct="1"/>
            <a:r>
              <a:rPr lang="fr-FR" sz="1400">
                <a:latin typeface="Comic Sans MS" charset="0"/>
              </a:rPr>
              <a:t>Of variables</a:t>
            </a:r>
          </a:p>
        </p:txBody>
      </p:sp>
      <p:sp>
        <p:nvSpPr>
          <p:cNvPr id="29734" name="Line 51"/>
          <p:cNvSpPr>
            <a:spLocks noChangeShapeType="1"/>
          </p:cNvSpPr>
          <p:nvPr/>
        </p:nvSpPr>
        <p:spPr bwMode="auto">
          <a:xfrm flipH="1" flipV="1">
            <a:off x="5160963" y="3338513"/>
            <a:ext cx="1316037" cy="9540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35" name="Text Box 52"/>
          <p:cNvSpPr txBox="1">
            <a:spLocks noChangeArrowheads="1"/>
          </p:cNvSpPr>
          <p:nvPr/>
        </p:nvSpPr>
        <p:spPr bwMode="auto">
          <a:xfrm>
            <a:off x="5005388" y="3983038"/>
            <a:ext cx="14509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 sz="1400">
                <a:latin typeface="Comic Sans MS" charset="0"/>
              </a:rPr>
              <a:t>Modules </a:t>
            </a:r>
          </a:p>
          <a:p>
            <a:pPr algn="ctr" eaLnBrk="1" hangingPunct="1"/>
            <a:r>
              <a:rPr lang="fr-FR" sz="1400">
                <a:latin typeface="Comic Sans MS" charset="0"/>
              </a:rPr>
              <a:t>implementation</a:t>
            </a:r>
          </a:p>
        </p:txBody>
      </p:sp>
      <p:sp>
        <p:nvSpPr>
          <p:cNvPr id="29736" name="Text Box 54"/>
          <p:cNvSpPr txBox="1">
            <a:spLocks noChangeArrowheads="1"/>
          </p:cNvSpPr>
          <p:nvPr/>
        </p:nvSpPr>
        <p:spPr bwMode="auto">
          <a:xfrm>
            <a:off x="1749425" y="3548063"/>
            <a:ext cx="900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800">
                <a:latin typeface="Comic Sans MS" charset="0"/>
              </a:rPr>
              <a:t>Forest</a:t>
            </a:r>
          </a:p>
        </p:txBody>
      </p:sp>
      <p:grpSp>
        <p:nvGrpSpPr>
          <p:cNvPr id="29737" name="Group 55"/>
          <p:cNvGrpSpPr>
            <a:grpSpLocks/>
          </p:cNvGrpSpPr>
          <p:nvPr/>
        </p:nvGrpSpPr>
        <p:grpSpPr bwMode="auto">
          <a:xfrm>
            <a:off x="1568450" y="3357563"/>
            <a:ext cx="200025" cy="515937"/>
            <a:chOff x="1392" y="1440"/>
            <a:chExt cx="144" cy="390"/>
          </a:xfrm>
        </p:grpSpPr>
        <p:sp>
          <p:nvSpPr>
            <p:cNvPr id="29762" name="AutoShape 56"/>
            <p:cNvSpPr>
              <a:spLocks noChangeArrowheads="1"/>
            </p:cNvSpPr>
            <p:nvPr/>
          </p:nvSpPr>
          <p:spPr bwMode="auto">
            <a:xfrm>
              <a:off x="1392" y="1440"/>
              <a:ext cx="144" cy="240"/>
            </a:xfrm>
            <a:prstGeom prst="triangle">
              <a:avLst>
                <a:gd name="adj" fmla="val 50000"/>
              </a:avLst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  <p:sp>
          <p:nvSpPr>
            <p:cNvPr id="29763" name="Line 57"/>
            <p:cNvSpPr>
              <a:spLocks noChangeShapeType="1"/>
            </p:cNvSpPr>
            <p:nvPr/>
          </p:nvSpPr>
          <p:spPr bwMode="auto">
            <a:xfrm>
              <a:off x="1458" y="168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9738" name="Group 58"/>
          <p:cNvGrpSpPr>
            <a:grpSpLocks/>
          </p:cNvGrpSpPr>
          <p:nvPr/>
        </p:nvGrpSpPr>
        <p:grpSpPr bwMode="auto">
          <a:xfrm>
            <a:off x="957263" y="3897313"/>
            <a:ext cx="133350" cy="509587"/>
            <a:chOff x="768" y="1824"/>
            <a:chExt cx="96" cy="384"/>
          </a:xfrm>
        </p:grpSpPr>
        <p:sp>
          <p:nvSpPr>
            <p:cNvPr id="29760" name="Line 59"/>
            <p:cNvSpPr>
              <a:spLocks noChangeShapeType="1"/>
            </p:cNvSpPr>
            <p:nvPr/>
          </p:nvSpPr>
          <p:spPr bwMode="auto">
            <a:xfrm flipV="1">
              <a:off x="816" y="20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61" name="Oval 60"/>
            <p:cNvSpPr>
              <a:spLocks noChangeArrowheads="1"/>
            </p:cNvSpPr>
            <p:nvPr/>
          </p:nvSpPr>
          <p:spPr bwMode="auto">
            <a:xfrm>
              <a:off x="768" y="1824"/>
              <a:ext cx="96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</p:grpSp>
      <p:grpSp>
        <p:nvGrpSpPr>
          <p:cNvPr id="29739" name="Group 61"/>
          <p:cNvGrpSpPr>
            <a:grpSpLocks/>
          </p:cNvGrpSpPr>
          <p:nvPr/>
        </p:nvGrpSpPr>
        <p:grpSpPr bwMode="auto">
          <a:xfrm>
            <a:off x="1244600" y="3681413"/>
            <a:ext cx="133350" cy="509587"/>
            <a:chOff x="768" y="1824"/>
            <a:chExt cx="96" cy="384"/>
          </a:xfrm>
        </p:grpSpPr>
        <p:sp>
          <p:nvSpPr>
            <p:cNvPr id="29758" name="Line 62"/>
            <p:cNvSpPr>
              <a:spLocks noChangeShapeType="1"/>
            </p:cNvSpPr>
            <p:nvPr/>
          </p:nvSpPr>
          <p:spPr bwMode="auto">
            <a:xfrm flipV="1">
              <a:off x="816" y="20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59" name="Oval 63"/>
            <p:cNvSpPr>
              <a:spLocks noChangeArrowheads="1"/>
            </p:cNvSpPr>
            <p:nvPr/>
          </p:nvSpPr>
          <p:spPr bwMode="auto">
            <a:xfrm>
              <a:off x="768" y="1824"/>
              <a:ext cx="96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</p:grpSp>
      <p:grpSp>
        <p:nvGrpSpPr>
          <p:cNvPr id="29740" name="Group 64"/>
          <p:cNvGrpSpPr>
            <a:grpSpLocks/>
          </p:cNvGrpSpPr>
          <p:nvPr/>
        </p:nvGrpSpPr>
        <p:grpSpPr bwMode="auto">
          <a:xfrm>
            <a:off x="1651000" y="3897313"/>
            <a:ext cx="133350" cy="509587"/>
            <a:chOff x="768" y="1824"/>
            <a:chExt cx="96" cy="384"/>
          </a:xfrm>
        </p:grpSpPr>
        <p:sp>
          <p:nvSpPr>
            <p:cNvPr id="29756" name="Line 65"/>
            <p:cNvSpPr>
              <a:spLocks noChangeShapeType="1"/>
            </p:cNvSpPr>
            <p:nvPr/>
          </p:nvSpPr>
          <p:spPr bwMode="auto">
            <a:xfrm flipV="1">
              <a:off x="816" y="20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57" name="Oval 66"/>
            <p:cNvSpPr>
              <a:spLocks noChangeArrowheads="1"/>
            </p:cNvSpPr>
            <p:nvPr/>
          </p:nvSpPr>
          <p:spPr bwMode="auto">
            <a:xfrm>
              <a:off x="768" y="1824"/>
              <a:ext cx="96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</p:grpSp>
      <p:sp>
        <p:nvSpPr>
          <p:cNvPr id="29741" name="Text Box 67"/>
          <p:cNvSpPr txBox="1">
            <a:spLocks noChangeArrowheads="1"/>
          </p:cNvSpPr>
          <p:nvPr/>
        </p:nvSpPr>
        <p:spPr bwMode="auto">
          <a:xfrm>
            <a:off x="4516438" y="2200275"/>
            <a:ext cx="788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800">
                <a:latin typeface="Comic Sans MS" charset="0"/>
              </a:rPr>
              <a:t>Crops</a:t>
            </a:r>
          </a:p>
        </p:txBody>
      </p:sp>
      <p:sp>
        <p:nvSpPr>
          <p:cNvPr id="29742" name="Text Box 68"/>
          <p:cNvSpPr txBox="1">
            <a:spLocks noChangeArrowheads="1"/>
          </p:cNvSpPr>
          <p:nvPr/>
        </p:nvSpPr>
        <p:spPr bwMode="auto">
          <a:xfrm>
            <a:off x="4089400" y="2774950"/>
            <a:ext cx="1820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800">
                <a:latin typeface="Comic Sans MS" charset="0"/>
              </a:rPr>
              <a:t>Managed grass</a:t>
            </a:r>
          </a:p>
        </p:txBody>
      </p:sp>
      <p:sp>
        <p:nvSpPr>
          <p:cNvPr id="29743" name="Text Box 70"/>
          <p:cNvSpPr txBox="1">
            <a:spLocks noChangeArrowheads="1"/>
          </p:cNvSpPr>
          <p:nvPr/>
        </p:nvSpPr>
        <p:spPr bwMode="auto">
          <a:xfrm>
            <a:off x="7623175" y="2774950"/>
            <a:ext cx="1339850" cy="646113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800">
                <a:solidFill>
                  <a:srgbClr val="008000"/>
                </a:solidFill>
                <a:latin typeface="Arial" charset="0"/>
              </a:rPr>
              <a:t>Temperate </a:t>
            </a:r>
          </a:p>
          <a:p>
            <a:pPr eaLnBrk="1" hangingPunct="1"/>
            <a:r>
              <a:rPr lang="fr-FR" sz="1800">
                <a:solidFill>
                  <a:srgbClr val="008000"/>
                </a:solidFill>
                <a:latin typeface="Arial" charset="0"/>
              </a:rPr>
              <a:t>Crops</a:t>
            </a:r>
          </a:p>
        </p:txBody>
      </p:sp>
      <p:sp>
        <p:nvSpPr>
          <p:cNvPr id="29744" name="Text Box 71"/>
          <p:cNvSpPr txBox="1">
            <a:spLocks noChangeArrowheads="1"/>
          </p:cNvSpPr>
          <p:nvPr/>
        </p:nvSpPr>
        <p:spPr bwMode="auto">
          <a:xfrm>
            <a:off x="6516688" y="4718050"/>
            <a:ext cx="1333500" cy="366713"/>
          </a:xfrm>
          <a:prstGeom prst="rect">
            <a:avLst/>
          </a:prstGeom>
          <a:noFill/>
          <a:ln w="57150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800">
                <a:solidFill>
                  <a:srgbClr val="0000FF"/>
                </a:solidFill>
                <a:latin typeface="Arial" charset="0"/>
              </a:rPr>
              <a:t>grassland</a:t>
            </a:r>
          </a:p>
        </p:txBody>
      </p:sp>
      <p:sp>
        <p:nvSpPr>
          <p:cNvPr id="29745" name="Text Box 72"/>
          <p:cNvSpPr txBox="1">
            <a:spLocks noChangeArrowheads="1"/>
          </p:cNvSpPr>
          <p:nvPr/>
        </p:nvSpPr>
        <p:spPr bwMode="auto">
          <a:xfrm>
            <a:off x="7685088" y="3432175"/>
            <a:ext cx="1216025" cy="646113"/>
          </a:xfrm>
          <a:prstGeom prst="rect">
            <a:avLst/>
          </a:prstGeom>
          <a:noFill/>
          <a:ln w="57150">
            <a:solidFill>
              <a:srgbClr val="FF66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800" dirty="0">
                <a:solidFill>
                  <a:srgbClr val="008000"/>
                </a:solidFill>
                <a:latin typeface="Arial" charset="0"/>
              </a:rPr>
              <a:t>Tropical</a:t>
            </a:r>
          </a:p>
          <a:p>
            <a:pPr eaLnBrk="1" hangingPunct="1"/>
            <a:r>
              <a:rPr lang="fr-FR" sz="1800" dirty="0" err="1">
                <a:solidFill>
                  <a:srgbClr val="008000"/>
                </a:solidFill>
                <a:latin typeface="Arial" charset="0"/>
              </a:rPr>
              <a:t>crops</a:t>
            </a:r>
            <a:endParaRPr lang="fr-FR" sz="1800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29746" name="Line 53"/>
          <p:cNvSpPr>
            <a:spLocks noChangeShapeType="1"/>
          </p:cNvSpPr>
          <p:nvPr/>
        </p:nvSpPr>
        <p:spPr bwMode="auto">
          <a:xfrm flipH="1" flipV="1">
            <a:off x="5924550" y="2533650"/>
            <a:ext cx="1562100" cy="50165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47" name="ZoneTexte 75"/>
          <p:cNvSpPr txBox="1">
            <a:spLocks noChangeArrowheads="1"/>
          </p:cNvSpPr>
          <p:nvPr/>
        </p:nvSpPr>
        <p:spPr bwMode="auto">
          <a:xfrm>
            <a:off x="2719388" y="908720"/>
            <a:ext cx="2378075" cy="646112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 sz="1800">
                <a:solidFill>
                  <a:srgbClr val="008000"/>
                </a:solidFill>
                <a:latin typeface="Arial" charset="0"/>
              </a:rPr>
              <a:t>Forest management </a:t>
            </a:r>
          </a:p>
          <a:p>
            <a:pPr algn="ctr" eaLnBrk="1" hangingPunct="1"/>
            <a:r>
              <a:rPr lang="fr-FR" sz="1800">
                <a:solidFill>
                  <a:srgbClr val="008000"/>
                </a:solidFill>
                <a:latin typeface="Arial" charset="0"/>
              </a:rPr>
              <a:t>module</a:t>
            </a:r>
            <a:endParaRPr lang="en-US" sz="180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29748" name="Line 53"/>
          <p:cNvSpPr>
            <a:spLocks noChangeShapeType="1"/>
          </p:cNvSpPr>
          <p:nvPr/>
        </p:nvSpPr>
        <p:spPr bwMode="auto">
          <a:xfrm flipH="1">
            <a:off x="3106738" y="1693863"/>
            <a:ext cx="152400" cy="685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49" name="ZoneTexte 75"/>
          <p:cNvSpPr txBox="1">
            <a:spLocks noChangeArrowheads="1"/>
          </p:cNvSpPr>
          <p:nvPr/>
        </p:nvSpPr>
        <p:spPr bwMode="auto">
          <a:xfrm>
            <a:off x="609600" y="1077913"/>
            <a:ext cx="1133475" cy="646112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 sz="1800">
                <a:solidFill>
                  <a:srgbClr val="008000"/>
                </a:solidFill>
                <a:latin typeface="Arial" charset="0"/>
              </a:rPr>
              <a:t>Nitrogen</a:t>
            </a:r>
          </a:p>
          <a:p>
            <a:pPr algn="ctr" eaLnBrk="1" hangingPunct="1"/>
            <a:r>
              <a:rPr lang="fr-FR" sz="1800">
                <a:solidFill>
                  <a:srgbClr val="008000"/>
                </a:solidFill>
                <a:latin typeface="Arial" charset="0"/>
              </a:rPr>
              <a:t>cycle</a:t>
            </a:r>
            <a:endParaRPr lang="en-US" sz="180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29750" name="Line 53"/>
          <p:cNvSpPr>
            <a:spLocks noChangeShapeType="1"/>
          </p:cNvSpPr>
          <p:nvPr/>
        </p:nvSpPr>
        <p:spPr bwMode="auto">
          <a:xfrm>
            <a:off x="1631950" y="1939925"/>
            <a:ext cx="566738" cy="71913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51" name="Text Box 75"/>
          <p:cNvSpPr txBox="1">
            <a:spLocks noChangeArrowheads="1"/>
          </p:cNvSpPr>
          <p:nvPr/>
        </p:nvSpPr>
        <p:spPr bwMode="auto">
          <a:xfrm>
            <a:off x="1009650" y="5300663"/>
            <a:ext cx="7199313" cy="1409700"/>
          </a:xfrm>
          <a:prstGeom prst="rect">
            <a:avLst/>
          </a:prstGeom>
          <a:noFill/>
          <a:ln w="57150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en-US" sz="2400">
                <a:solidFill>
                  <a:srgbClr val="0000FF"/>
                </a:solidFill>
              </a:rPr>
              <a:t> Generalization of PFT concept (number not limited)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en-US" sz="2400">
                <a:solidFill>
                  <a:srgbClr val="0000FF"/>
                </a:solidFill>
              </a:rPr>
              <a:t> A 11-layer hydrological scheme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en-US" sz="2400">
                <a:solidFill>
                  <a:srgbClr val="0000FF"/>
                </a:solidFill>
              </a:rPr>
              <a:t> Scientific documentation</a:t>
            </a:r>
          </a:p>
        </p:txBody>
      </p:sp>
      <p:pic>
        <p:nvPicPr>
          <p:cNvPr id="29752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2" t="62711" r="2638" b="16551"/>
          <a:stretch>
            <a:fillRect/>
          </a:stretch>
        </p:blipFill>
        <p:spPr bwMode="auto">
          <a:xfrm>
            <a:off x="5227638" y="908050"/>
            <a:ext cx="27273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54" name="ZoneTexte 75"/>
          <p:cNvSpPr txBox="1">
            <a:spLocks noChangeArrowheads="1"/>
          </p:cNvSpPr>
          <p:nvPr/>
        </p:nvSpPr>
        <p:spPr bwMode="auto">
          <a:xfrm>
            <a:off x="252413" y="2266950"/>
            <a:ext cx="736600" cy="369888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 sz="1800">
                <a:solidFill>
                  <a:srgbClr val="008000"/>
                </a:solidFill>
                <a:latin typeface="Arial" charset="0"/>
              </a:rPr>
              <a:t>Fires</a:t>
            </a:r>
            <a:endParaRPr lang="en-US" sz="180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29755" name="Line 53"/>
          <p:cNvSpPr>
            <a:spLocks noChangeShapeType="1"/>
          </p:cNvSpPr>
          <p:nvPr/>
        </p:nvSpPr>
        <p:spPr bwMode="auto">
          <a:xfrm>
            <a:off x="1042988" y="2709863"/>
            <a:ext cx="566737" cy="71913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 bwMode="auto">
          <a:xfrm>
            <a:off x="5148064" y="836712"/>
            <a:ext cx="648072" cy="288032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22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LSCE - CCDAS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988840"/>
            <a:ext cx="6912768" cy="2304256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3600" dirty="0" smtClean="0"/>
              <a:t>Description of the </a:t>
            </a:r>
            <a:br>
              <a:rPr lang="en-GB" sz="3600" dirty="0" smtClean="0"/>
            </a:br>
            <a:r>
              <a:rPr lang="en-GB" sz="3600" dirty="0" smtClean="0"/>
              <a:t>LSCE - CCDAS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5290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77925" y="741363"/>
            <a:ext cx="7948613" cy="4762"/>
          </a:xfrm>
          <a:prstGeom prst="line">
            <a:avLst/>
          </a:prstGeom>
          <a:ln>
            <a:solidFill>
              <a:srgbClr val="FFC6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796" name="Group 41"/>
          <p:cNvGrpSpPr>
            <a:grpSpLocks/>
          </p:cNvGrpSpPr>
          <p:nvPr/>
        </p:nvGrpSpPr>
        <p:grpSpPr bwMode="auto">
          <a:xfrm>
            <a:off x="159489" y="980728"/>
            <a:ext cx="8964612" cy="5726113"/>
            <a:chOff x="90517" y="1070879"/>
            <a:chExt cx="8964613" cy="5727357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2682904" y="5601001"/>
              <a:ext cx="3844925" cy="1197235"/>
            </a:xfrm>
            <a:prstGeom prst="rect">
              <a:avLst/>
            </a:prstGeom>
            <a:solidFill>
              <a:srgbClr val="DDDDD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 algn="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algn="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algn="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algn="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algn="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defRPr/>
              </a:pPr>
              <a:r>
                <a:rPr lang="en-GB" sz="1800" dirty="0" smtClean="0">
                  <a:solidFill>
                    <a:srgbClr val="FF0000"/>
                  </a:solidFill>
                </a:rPr>
                <a:t>Optimized model parameters </a:t>
              </a:r>
            </a:p>
            <a:p>
              <a:pPr algn="ctr" eaLnBrk="1" hangingPunct="1">
                <a:lnSpc>
                  <a:spcPct val="120000"/>
                </a:lnSpc>
                <a:defRPr/>
              </a:pPr>
              <a:r>
                <a:rPr lang="en-GB" sz="1800" dirty="0" smtClean="0">
                  <a:solidFill>
                    <a:srgbClr val="FF0000"/>
                  </a:solidFill>
                  <a:sym typeface="Wingdings" charset="0"/>
                </a:rPr>
                <a:t> </a:t>
              </a:r>
              <a:r>
                <a:rPr lang="en-GB" sz="1800" dirty="0" smtClean="0">
                  <a:solidFill>
                    <a:srgbClr val="FF0000"/>
                  </a:solidFill>
                </a:rPr>
                <a:t>Carbon fluxes &amp; pools </a:t>
              </a:r>
            </a:p>
            <a:p>
              <a:pPr algn="ctr" eaLnBrk="1" hangingPunct="1">
                <a:lnSpc>
                  <a:spcPct val="120000"/>
                </a:lnSpc>
                <a:defRPr/>
              </a:pPr>
              <a:r>
                <a:rPr lang="en-GB" sz="1800" dirty="0" smtClean="0">
                  <a:solidFill>
                    <a:srgbClr val="FF0000"/>
                  </a:solidFill>
                </a:rPr>
                <a:t>(values &amp; uncertainties)</a:t>
              </a:r>
            </a:p>
          </p:txBody>
        </p:sp>
        <p:grpSp>
          <p:nvGrpSpPr>
            <p:cNvPr id="33798" name="Group 40"/>
            <p:cNvGrpSpPr>
              <a:grpSpLocks/>
            </p:cNvGrpSpPr>
            <p:nvPr/>
          </p:nvGrpSpPr>
          <p:grpSpPr bwMode="auto">
            <a:xfrm>
              <a:off x="90517" y="1070879"/>
              <a:ext cx="8964613" cy="4525739"/>
              <a:chOff x="90517" y="1070879"/>
              <a:chExt cx="8964613" cy="4525739"/>
            </a:xfrm>
          </p:grpSpPr>
          <p:sp>
            <p:nvSpPr>
              <p:cNvPr id="10" name="AutoShape 4"/>
              <p:cNvSpPr>
                <a:spLocks noChangeArrowheads="1"/>
              </p:cNvSpPr>
              <p:nvPr/>
            </p:nvSpPr>
            <p:spPr bwMode="auto">
              <a:xfrm>
                <a:off x="4159279" y="5030964"/>
                <a:ext cx="1014413" cy="562097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DDDDDD"/>
              </a:solidFill>
              <a:ln w="1908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Oval 1"/>
              <p:cNvSpPr>
                <a:spLocks noChangeArrowheads="1"/>
              </p:cNvSpPr>
              <p:nvPr/>
            </p:nvSpPr>
            <p:spPr bwMode="auto">
              <a:xfrm>
                <a:off x="2682904" y="2923894"/>
                <a:ext cx="4032250" cy="2122948"/>
              </a:xfrm>
              <a:prstGeom prst="ellipse">
                <a:avLst/>
              </a:prstGeom>
              <a:solidFill>
                <a:srgbClr val="DDDDDD"/>
              </a:solidFill>
              <a:ln w="28440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>
                  <a:lnSpc>
                    <a:spcPct val="110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10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10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b="1" dirty="0" smtClean="0">
                    <a:solidFill>
                      <a:srgbClr val="FF0000"/>
                    </a:solidFill>
                  </a:rPr>
                  <a:t>CCDAS</a:t>
                </a:r>
                <a:endParaRPr lang="en-GB" sz="20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10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GB" sz="2000" b="1" dirty="0">
                    <a:solidFill>
                      <a:srgbClr val="FF0000"/>
                    </a:solidFill>
                  </a:rPr>
                  <a:t>   Carbon Cycle Data </a:t>
                </a:r>
              </a:p>
              <a:p>
                <a:pPr>
                  <a:lnSpc>
                    <a:spcPct val="110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GB" sz="2000" b="1" dirty="0">
                    <a:solidFill>
                      <a:srgbClr val="FF0000"/>
                    </a:solidFill>
                  </a:rPr>
                  <a:t>  Assimilation System</a:t>
                </a:r>
                <a:endParaRPr lang="en-GB" sz="9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 Box 2"/>
              <p:cNvSpPr txBox="1">
                <a:spLocks noChangeArrowheads="1"/>
              </p:cNvSpPr>
              <p:nvPr/>
            </p:nvSpPr>
            <p:spPr bwMode="auto">
              <a:xfrm>
                <a:off x="3203604" y="1772706"/>
                <a:ext cx="1441450" cy="585915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defRPr/>
                </a:pPr>
                <a:r>
                  <a:rPr lang="en-GB" b="0" dirty="0" err="1" smtClean="0">
                    <a:solidFill>
                      <a:srgbClr val="000000"/>
                    </a:solidFill>
                  </a:rPr>
                  <a:t>Meteo</a:t>
                </a:r>
                <a:r>
                  <a:rPr lang="en-GB" b="0" dirty="0" smtClean="0">
                    <a:solidFill>
                      <a:srgbClr val="000000"/>
                    </a:solidFill>
                  </a:rPr>
                  <a:t>. data</a:t>
                </a:r>
              </a:p>
              <a:p>
                <a:pPr algn="ctr" eaLnBrk="1" hangingPunct="1">
                  <a:lnSpc>
                    <a:spcPct val="100000"/>
                  </a:lnSpc>
                  <a:defRPr/>
                </a:pPr>
                <a:r>
                  <a:rPr lang="en-GB" b="0" dirty="0" smtClean="0">
                    <a:solidFill>
                      <a:srgbClr val="000000"/>
                    </a:solidFill>
                  </a:rPr>
                  <a:t>IGBP LC</a:t>
                </a:r>
              </a:p>
            </p:txBody>
          </p:sp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>
                <a:off x="5275293" y="2492001"/>
                <a:ext cx="1587" cy="431894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grpSp>
            <p:nvGrpSpPr>
              <p:cNvPr id="33803" name="Group 6"/>
              <p:cNvGrpSpPr>
                <a:grpSpLocks/>
              </p:cNvGrpSpPr>
              <p:nvPr/>
            </p:nvGrpSpPr>
            <p:grpSpPr bwMode="auto">
              <a:xfrm>
                <a:off x="1308130" y="2196193"/>
                <a:ext cx="904875" cy="733425"/>
                <a:chOff x="835" y="1158"/>
                <a:chExt cx="570" cy="462"/>
              </a:xfrm>
            </p:grpSpPr>
            <p:cxnSp>
              <p:nvCxnSpPr>
                <p:cNvPr id="13" name="AutoShape 7"/>
                <p:cNvCxnSpPr>
                  <a:cxnSpLocks noChangeShapeType="1"/>
                </p:cNvCxnSpPr>
                <p:nvPr/>
              </p:nvCxnSpPr>
              <p:spPr bwMode="auto">
                <a:xfrm>
                  <a:off x="1230" y="1410"/>
                  <a:ext cx="176" cy="1"/>
                </a:xfrm>
                <a:prstGeom prst="straightConnector1">
                  <a:avLst/>
                </a:prstGeom>
                <a:noFill/>
                <a:ln w="9360">
                  <a:solidFill>
                    <a:srgbClr val="006600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14" name="Picture 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" y="1158"/>
                  <a:ext cx="428" cy="3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" name="Picture 9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contrast="6000"/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7" y="1185"/>
                  <a:ext cx="428" cy="3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>
                          <a:lum contrast="6000"/>
                          <a:grayscl/>
                          <a:biLevel thresh="50000"/>
                        </a:blip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" name="Picture 10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0" y="1238"/>
                  <a:ext cx="428" cy="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7" name="Picture 11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contrast="6000"/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1" y="1264"/>
                  <a:ext cx="428" cy="3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>
                          <a:lum contrast="6000"/>
                          <a:grayscl/>
                          <a:biLevel thresh="50000"/>
                        </a:blip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>
                <a:off x="2305079" y="2752407"/>
                <a:ext cx="855663" cy="493819"/>
              </a:xfrm>
              <a:prstGeom prst="line">
                <a:avLst/>
              </a:prstGeom>
              <a:noFill/>
              <a:ln w="76200">
                <a:solidFill>
                  <a:srgbClr val="0099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" name="Text Box 13"/>
              <p:cNvSpPr txBox="1">
                <a:spLocks noChangeArrowheads="1"/>
              </p:cNvSpPr>
              <p:nvPr/>
            </p:nvSpPr>
            <p:spPr bwMode="auto">
              <a:xfrm>
                <a:off x="90517" y="2233181"/>
                <a:ext cx="1054100" cy="600205"/>
              </a:xfrm>
              <a:prstGeom prst="rect">
                <a:avLst/>
              </a:prstGeom>
              <a:solidFill>
                <a:srgbClr val="CCFF99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defRPr/>
                </a:pPr>
                <a:r>
                  <a:rPr lang="en-GB" smtClean="0">
                    <a:solidFill>
                      <a:srgbClr val="009900"/>
                    </a:solidFill>
                  </a:rPr>
                  <a:t>Satellite </a:t>
                </a:r>
              </a:p>
              <a:p>
                <a:pPr algn="ctr" eaLnBrk="1" hangingPunct="1">
                  <a:lnSpc>
                    <a:spcPct val="100000"/>
                  </a:lnSpc>
                  <a:defRPr/>
                </a:pPr>
                <a:r>
                  <a:rPr lang="en-GB" smtClean="0">
                    <a:solidFill>
                      <a:srgbClr val="009900"/>
                    </a:solidFill>
                  </a:rPr>
                  <a:t>data</a:t>
                </a:r>
              </a:p>
            </p:txBody>
          </p:sp>
          <p:pic>
            <p:nvPicPr>
              <p:cNvPr id="20" name="Picture 1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1485" b="162"/>
              <a:stretch>
                <a:fillRect/>
              </a:stretch>
            </p:blipFill>
            <p:spPr bwMode="auto">
              <a:xfrm>
                <a:off x="1179542" y="2993760"/>
                <a:ext cx="1176337" cy="852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 r="-1485" b="162"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Text Box 15"/>
              <p:cNvSpPr txBox="1">
                <a:spLocks noChangeArrowheads="1"/>
              </p:cNvSpPr>
              <p:nvPr/>
            </p:nvSpPr>
            <p:spPr bwMode="auto">
              <a:xfrm>
                <a:off x="95279" y="3104909"/>
                <a:ext cx="946150" cy="600205"/>
              </a:xfrm>
              <a:prstGeom prst="rect">
                <a:avLst/>
              </a:prstGeom>
              <a:solidFill>
                <a:srgbClr val="CCFF99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Clr>
                    <a:srgbClr val="FF0000"/>
                  </a:buClr>
                  <a:defRPr/>
                </a:pPr>
                <a:r>
                  <a:rPr lang="en-GB" smtClean="0">
                    <a:solidFill>
                      <a:srgbClr val="009900"/>
                    </a:solidFill>
                  </a:rPr>
                  <a:t>Atmos. </a:t>
                </a:r>
              </a:p>
              <a:p>
                <a:pPr algn="ctr" eaLnBrk="1" hangingPunct="1">
                  <a:lnSpc>
                    <a:spcPct val="100000"/>
                  </a:lnSpc>
                  <a:buClr>
                    <a:srgbClr val="FF0000"/>
                  </a:buClr>
                  <a:defRPr/>
                </a:pPr>
                <a:r>
                  <a:rPr lang="en-GB" smtClean="0">
                    <a:solidFill>
                      <a:srgbClr val="009900"/>
                    </a:solidFill>
                  </a:rPr>
                  <a:t>Conc.</a:t>
                </a:r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>
                <a:off x="2393979" y="3560620"/>
                <a:ext cx="360363" cy="134967"/>
              </a:xfrm>
              <a:prstGeom prst="line">
                <a:avLst/>
              </a:prstGeom>
              <a:noFill/>
              <a:ln w="76200">
                <a:solidFill>
                  <a:srgbClr val="0099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" name="Text Box 17"/>
              <p:cNvSpPr txBox="1">
                <a:spLocks noChangeArrowheads="1"/>
              </p:cNvSpPr>
              <p:nvPr/>
            </p:nvSpPr>
            <p:spPr bwMode="auto">
              <a:xfrm>
                <a:off x="4764118" y="1617098"/>
                <a:ext cx="1433512" cy="801862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accent6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110000"/>
                  </a:lnSpc>
                  <a:spcBef>
                    <a:spcPts val="875"/>
                  </a:spcBef>
                  <a:buClr>
                    <a:srgbClr val="FF0000"/>
                  </a:buClr>
                  <a:defRPr/>
                </a:pPr>
                <a:r>
                  <a:rPr lang="en-GB" sz="1400" dirty="0" smtClean="0">
                    <a:solidFill>
                      <a:srgbClr val="FF9900"/>
                    </a:solidFill>
                  </a:rPr>
                  <a:t>Fossil Fuel &amp; Biomass </a:t>
                </a:r>
                <a:r>
                  <a:rPr lang="en-GB" sz="1400" dirty="0">
                    <a:solidFill>
                      <a:srgbClr val="FF9900"/>
                    </a:solidFill>
                  </a:rPr>
                  <a:t>B</a:t>
                </a:r>
                <a:r>
                  <a:rPr lang="en-GB" sz="1400" dirty="0" smtClean="0">
                    <a:solidFill>
                      <a:srgbClr val="FF9900"/>
                    </a:solidFill>
                  </a:rPr>
                  <a:t>urning fluxes</a:t>
                </a:r>
              </a:p>
            </p:txBody>
          </p:sp>
          <p:sp>
            <p:nvSpPr>
              <p:cNvPr id="24" name="Text Box 18"/>
              <p:cNvSpPr txBox="1">
                <a:spLocks noChangeArrowheads="1"/>
              </p:cNvSpPr>
              <p:nvPr/>
            </p:nvSpPr>
            <p:spPr bwMode="auto">
              <a:xfrm>
                <a:off x="149254" y="4040149"/>
                <a:ext cx="798513" cy="600205"/>
              </a:xfrm>
              <a:prstGeom prst="rect">
                <a:avLst/>
              </a:prstGeom>
              <a:solidFill>
                <a:srgbClr val="CCFF99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defRPr/>
                </a:pPr>
                <a:r>
                  <a:rPr lang="en-GB" smtClean="0">
                    <a:solidFill>
                      <a:srgbClr val="009900"/>
                    </a:solidFill>
                  </a:rPr>
                  <a:t>Flux </a:t>
                </a:r>
                <a:br>
                  <a:rPr lang="en-GB" smtClean="0">
                    <a:solidFill>
                      <a:srgbClr val="009900"/>
                    </a:solidFill>
                  </a:rPr>
                </a:br>
                <a:r>
                  <a:rPr lang="en-GB" smtClean="0">
                    <a:solidFill>
                      <a:srgbClr val="009900"/>
                    </a:solidFill>
                  </a:rPr>
                  <a:t>Tower</a:t>
                </a:r>
              </a:p>
            </p:txBody>
          </p:sp>
          <p:pic>
            <p:nvPicPr>
              <p:cNvPr id="25" name="Picture 1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058" b="1311"/>
              <a:stretch>
                <a:fillRect/>
              </a:stretch>
            </p:blipFill>
            <p:spPr bwMode="auto">
              <a:xfrm>
                <a:off x="1268442" y="4002041"/>
                <a:ext cx="838200" cy="654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 t="16058" b="1311"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Line 20"/>
              <p:cNvSpPr>
                <a:spLocks noChangeShapeType="1"/>
              </p:cNvSpPr>
              <p:nvPr/>
            </p:nvSpPr>
            <p:spPr bwMode="auto">
              <a:xfrm flipV="1">
                <a:off x="2322542" y="4291028"/>
                <a:ext cx="393700" cy="71454"/>
              </a:xfrm>
              <a:prstGeom prst="line">
                <a:avLst/>
              </a:prstGeom>
              <a:noFill/>
              <a:ln w="76200">
                <a:solidFill>
                  <a:srgbClr val="0099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7" name="Text Box 21"/>
              <p:cNvSpPr txBox="1">
                <a:spLocks noChangeArrowheads="1"/>
              </p:cNvSpPr>
              <p:nvPr/>
            </p:nvSpPr>
            <p:spPr bwMode="auto">
              <a:xfrm>
                <a:off x="125442" y="1267772"/>
                <a:ext cx="2165350" cy="395374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defRPr/>
                </a:pPr>
                <a:r>
                  <a:rPr lang="en-GB" sz="1800" smtClean="0">
                    <a:solidFill>
                      <a:srgbClr val="009900"/>
                    </a:solidFill>
                  </a:rPr>
                  <a:t>Assimilation data </a:t>
                </a:r>
              </a:p>
            </p:txBody>
          </p:sp>
          <p:sp>
            <p:nvSpPr>
              <p:cNvPr id="28" name="Line 23"/>
              <p:cNvSpPr>
                <a:spLocks noChangeShapeType="1"/>
              </p:cNvSpPr>
              <p:nvPr/>
            </p:nvSpPr>
            <p:spPr bwMode="auto">
              <a:xfrm>
                <a:off x="3978304" y="2492001"/>
                <a:ext cx="1588" cy="431894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" name="Text Box 35"/>
              <p:cNvSpPr txBox="1">
                <a:spLocks noChangeArrowheads="1"/>
              </p:cNvSpPr>
              <p:nvPr/>
            </p:nvSpPr>
            <p:spPr bwMode="auto">
              <a:xfrm>
                <a:off x="3798917" y="1070879"/>
                <a:ext cx="1566862" cy="37155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defRPr/>
                </a:pPr>
                <a:r>
                  <a:rPr lang="en-GB" sz="1800" dirty="0" smtClean="0">
                    <a:solidFill>
                      <a:srgbClr val="000000"/>
                    </a:solidFill>
                  </a:rPr>
                  <a:t>Forcing data</a:t>
                </a:r>
              </a:p>
            </p:txBody>
          </p:sp>
          <p:sp>
            <p:nvSpPr>
              <p:cNvPr id="32" name="Oval 36"/>
              <p:cNvSpPr>
                <a:spLocks noChangeArrowheads="1"/>
              </p:cNvSpPr>
              <p:nvPr/>
            </p:nvSpPr>
            <p:spPr bwMode="auto">
              <a:xfrm rot="19753206">
                <a:off x="2813079" y="3368491"/>
                <a:ext cx="1150938" cy="68436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r>
                  <a:rPr lang="en-US" sz="1400" b="1" dirty="0"/>
                  <a:t>LAND</a:t>
                </a:r>
              </a:p>
              <a:p>
                <a:pPr algn="ctr">
                  <a:lnSpc>
                    <a:spcPct val="10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r>
                  <a:rPr lang="en-US" sz="1400" b="1" dirty="0"/>
                  <a:t>ORCHIDEE</a:t>
                </a:r>
              </a:p>
            </p:txBody>
          </p:sp>
          <p:sp>
            <p:nvSpPr>
              <p:cNvPr id="33" name="Oval 39"/>
              <p:cNvSpPr>
                <a:spLocks noChangeArrowheads="1"/>
              </p:cNvSpPr>
              <p:nvPr/>
            </p:nvSpPr>
            <p:spPr bwMode="auto">
              <a:xfrm>
                <a:off x="4051329" y="3030280"/>
                <a:ext cx="1150938" cy="684362"/>
              </a:xfrm>
              <a:prstGeom prst="ellipse">
                <a:avLst/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r>
                  <a:rPr lang="en-US" sz="1300" b="1" dirty="0"/>
                  <a:t>Ocean flux</a:t>
                </a:r>
              </a:p>
              <a:p>
                <a:pPr algn="ctr">
                  <a:lnSpc>
                    <a:spcPct val="10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r>
                  <a:rPr lang="en-US" sz="1300" b="1" dirty="0"/>
                  <a:t>Model OCVR</a:t>
                </a:r>
              </a:p>
            </p:txBody>
          </p:sp>
          <p:sp>
            <p:nvSpPr>
              <p:cNvPr id="34" name="Oval 40"/>
              <p:cNvSpPr>
                <a:spLocks noChangeArrowheads="1"/>
              </p:cNvSpPr>
              <p:nvPr/>
            </p:nvSpPr>
            <p:spPr bwMode="auto">
              <a:xfrm rot="1520817">
                <a:off x="5329268" y="3336734"/>
                <a:ext cx="1150937" cy="684361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endParaRPr lang="en-US" sz="1400" b="1" dirty="0"/>
              </a:p>
              <a:p>
                <a:pPr algn="ctr">
                  <a:lnSpc>
                    <a:spcPct val="10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r>
                  <a:rPr lang="en-US" sz="1400" b="1" dirty="0" err="1"/>
                  <a:t>Atmosph</a:t>
                </a:r>
                <a:endParaRPr lang="en-US" sz="1400" b="1" dirty="0"/>
              </a:p>
              <a:p>
                <a:pPr algn="ctr">
                  <a:lnSpc>
                    <a:spcPct val="10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r>
                  <a:rPr lang="en-US" sz="1400" b="1" dirty="0"/>
                  <a:t>	LMDZ	</a:t>
                </a:r>
              </a:p>
            </p:txBody>
          </p:sp>
          <p:sp>
            <p:nvSpPr>
              <p:cNvPr id="36" name="Line 29"/>
              <p:cNvSpPr>
                <a:spLocks noChangeShapeType="1"/>
              </p:cNvSpPr>
              <p:nvPr/>
            </p:nvSpPr>
            <p:spPr bwMode="auto">
              <a:xfrm flipV="1">
                <a:off x="1800254" y="4724511"/>
                <a:ext cx="1270000" cy="466826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Text Box 22"/>
              <p:cNvSpPr txBox="1">
                <a:spLocks noChangeArrowheads="1"/>
              </p:cNvSpPr>
              <p:nvPr/>
            </p:nvSpPr>
            <p:spPr bwMode="auto">
              <a:xfrm>
                <a:off x="7219980" y="1267772"/>
                <a:ext cx="1835150" cy="395374"/>
              </a:xfrm>
              <a:prstGeom prst="rect">
                <a:avLst/>
              </a:prstGeom>
              <a:solidFill>
                <a:srgbClr val="FFCCCC"/>
              </a:solidFill>
              <a:ln w="28575">
                <a:solidFill>
                  <a:srgbClr val="C0504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defRPr/>
                </a:pPr>
                <a:r>
                  <a:rPr lang="en-GB" sz="1800" smtClean="0">
                    <a:solidFill>
                      <a:schemeClr val="accent2"/>
                    </a:solidFill>
                  </a:rPr>
                  <a:t>Validation data</a:t>
                </a:r>
              </a:p>
            </p:txBody>
          </p:sp>
          <p:sp>
            <p:nvSpPr>
              <p:cNvPr id="38" name="Text Box 24"/>
              <p:cNvSpPr txBox="1">
                <a:spLocks noChangeArrowheads="1"/>
              </p:cNvSpPr>
              <p:nvPr/>
            </p:nvSpPr>
            <p:spPr bwMode="auto">
              <a:xfrm>
                <a:off x="7218393" y="3062036"/>
                <a:ext cx="1682750" cy="1564028"/>
              </a:xfrm>
              <a:prstGeom prst="rect">
                <a:avLst/>
              </a:prstGeom>
              <a:solidFill>
                <a:srgbClr val="FFCCCC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algn="r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150000"/>
                  </a:lnSpc>
                  <a:defRPr/>
                </a:pPr>
                <a:r>
                  <a:rPr lang="en-GB" sz="1400" dirty="0" smtClean="0">
                    <a:solidFill>
                      <a:schemeClr val="accent2"/>
                    </a:solidFill>
                  </a:rPr>
                  <a:t>CO</a:t>
                </a:r>
                <a:r>
                  <a:rPr lang="en-GB" sz="1400" baseline="-25000" dirty="0" smtClean="0">
                    <a:solidFill>
                      <a:schemeClr val="accent2"/>
                    </a:solidFill>
                  </a:rPr>
                  <a:t>2</a:t>
                </a:r>
                <a:r>
                  <a:rPr lang="en-GB" sz="1400" dirty="0" smtClean="0">
                    <a:solidFill>
                      <a:schemeClr val="accent2"/>
                    </a:solidFill>
                  </a:rPr>
                  <a:t> vertical </a:t>
                </a:r>
              </a:p>
              <a:p>
                <a:pPr algn="l" eaLnBrk="1" hangingPunct="1">
                  <a:lnSpc>
                    <a:spcPct val="90000"/>
                  </a:lnSpc>
                  <a:defRPr/>
                </a:pPr>
                <a:r>
                  <a:rPr lang="en-GB" sz="1400" dirty="0" smtClean="0">
                    <a:solidFill>
                      <a:schemeClr val="accent2"/>
                    </a:solidFill>
                  </a:rPr>
                  <a:t>Profiles</a:t>
                </a:r>
              </a:p>
              <a:p>
                <a:pPr algn="l" eaLnBrk="1" hangingPunct="1">
                  <a:lnSpc>
                    <a:spcPct val="170000"/>
                  </a:lnSpc>
                  <a:defRPr/>
                </a:pPr>
                <a:r>
                  <a:rPr lang="en-GB" sz="1400" dirty="0" smtClean="0">
                    <a:solidFill>
                      <a:schemeClr val="accent2"/>
                    </a:solidFill>
                  </a:rPr>
                  <a:t>Forest &amp; Soil</a:t>
                </a:r>
              </a:p>
              <a:p>
                <a:pPr algn="l" eaLnBrk="1" hangingPunct="1">
                  <a:lnSpc>
                    <a:spcPct val="90000"/>
                  </a:lnSpc>
                  <a:defRPr/>
                </a:pPr>
                <a:r>
                  <a:rPr lang="en-GB" sz="1400" dirty="0" smtClean="0">
                    <a:solidFill>
                      <a:schemeClr val="accent2"/>
                    </a:solidFill>
                  </a:rPr>
                  <a:t>C stock </a:t>
                </a:r>
              </a:p>
              <a:p>
                <a:pPr algn="l" eaLnBrk="1" hangingPunct="1">
                  <a:lnSpc>
                    <a:spcPct val="90000"/>
                  </a:lnSpc>
                  <a:defRPr/>
                </a:pPr>
                <a:endParaRPr lang="en-GB" sz="1400" dirty="0">
                  <a:solidFill>
                    <a:schemeClr val="accent2"/>
                  </a:solidFill>
                </a:endParaRPr>
              </a:p>
              <a:p>
                <a:pPr algn="l" eaLnBrk="1" hangingPunct="1">
                  <a:lnSpc>
                    <a:spcPct val="90000"/>
                  </a:lnSpc>
                  <a:defRPr/>
                </a:pPr>
                <a:r>
                  <a:rPr lang="en-GB" sz="1400" dirty="0" smtClean="0">
                    <a:solidFill>
                      <a:schemeClr val="accent2"/>
                    </a:solidFill>
                  </a:rPr>
                  <a:t>Satellite data</a:t>
                </a:r>
              </a:p>
            </p:txBody>
          </p:sp>
          <p:sp>
            <p:nvSpPr>
              <p:cNvPr id="33822" name="UTurnArrow"/>
              <p:cNvSpPr>
                <a:spLocks noEditPoints="1" noChangeArrowheads="1"/>
              </p:cNvSpPr>
              <p:nvPr/>
            </p:nvSpPr>
            <p:spPr bwMode="auto">
              <a:xfrm rot="10800000">
                <a:off x="6138892" y="4717143"/>
                <a:ext cx="1438275" cy="879475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17694720 60000 65536"/>
                  <a:gd name="T11" fmla="*/ 5898240 60000 65536"/>
                  <a:gd name="T12" fmla="*/ 5898240 60000 65536"/>
                  <a:gd name="T13" fmla="*/ 5898240 60000 65536"/>
                  <a:gd name="T14" fmla="*/ 0 60000 65536"/>
                  <a:gd name="T15" fmla="*/ 0 w 21600"/>
                  <a:gd name="T16" fmla="*/ 8310 h 21600"/>
                  <a:gd name="T17" fmla="*/ 2717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5663" y="14865"/>
                    </a:moveTo>
                    <a:lnTo>
                      <a:pt x="21600" y="8826"/>
                    </a:lnTo>
                    <a:lnTo>
                      <a:pt x="17022" y="8826"/>
                    </a:lnTo>
                    <a:lnTo>
                      <a:pt x="17022" y="8310"/>
                    </a:lnTo>
                    <a:cubicBezTo>
                      <a:pt x="17022" y="3721"/>
                      <a:pt x="13211" y="0"/>
                      <a:pt x="8511" y="0"/>
                    </a:cubicBezTo>
                    <a:cubicBezTo>
                      <a:pt x="3811" y="0"/>
                      <a:pt x="0" y="3799"/>
                      <a:pt x="0" y="8485"/>
                    </a:cubicBezTo>
                    <a:lnTo>
                      <a:pt x="0" y="21600"/>
                    </a:lnTo>
                    <a:lnTo>
                      <a:pt x="2717" y="21600"/>
                    </a:lnTo>
                    <a:lnTo>
                      <a:pt x="2717" y="8310"/>
                    </a:lnTo>
                    <a:cubicBezTo>
                      <a:pt x="2717" y="5155"/>
                      <a:pt x="5336" y="2598"/>
                      <a:pt x="8567" y="2598"/>
                    </a:cubicBezTo>
                    <a:lnTo>
                      <a:pt x="8454" y="2598"/>
                    </a:lnTo>
                    <a:cubicBezTo>
                      <a:pt x="11685" y="2598"/>
                      <a:pt x="14304" y="5155"/>
                      <a:pt x="14304" y="8310"/>
                    </a:cubicBezTo>
                    <a:lnTo>
                      <a:pt x="14304" y="8826"/>
                    </a:lnTo>
                    <a:lnTo>
                      <a:pt x="9725" y="8826"/>
                    </a:lnTo>
                    <a:lnTo>
                      <a:pt x="15663" y="1486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Text Box 32"/>
              <p:cNvSpPr txBox="1">
                <a:spLocks noChangeArrowheads="1"/>
              </p:cNvSpPr>
              <p:nvPr/>
            </p:nvSpPr>
            <p:spPr bwMode="auto">
              <a:xfrm>
                <a:off x="142904" y="4940457"/>
                <a:ext cx="1536700" cy="430305"/>
              </a:xfrm>
              <a:prstGeom prst="rect">
                <a:avLst/>
              </a:prstGeom>
              <a:solidFill>
                <a:srgbClr val="CCFF99"/>
              </a:solidFill>
              <a:ln w="38100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rgbClr val="008000"/>
                    </a:solidFill>
                    <a:latin typeface="+mn-lt"/>
                  </a:rPr>
                  <a:t>Ocean pCO2</a:t>
                </a:r>
              </a:p>
              <a:p>
                <a:pPr algn="ctr">
                  <a:defRPr/>
                </a:pPr>
                <a:r>
                  <a:rPr lang="en-US" sz="1400" b="1" dirty="0">
                    <a:solidFill>
                      <a:srgbClr val="008000"/>
                    </a:solidFill>
                    <a:latin typeface="+mn-lt"/>
                  </a:rPr>
                  <a:t>data</a:t>
                </a:r>
              </a:p>
            </p:txBody>
          </p:sp>
        </p:grpSp>
      </p:grpSp>
      <p:pic>
        <p:nvPicPr>
          <p:cNvPr id="39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93657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936104" cy="7488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solidFill>
            <a:srgbClr val="D9D9D9"/>
          </a:solidFill>
        </p:spPr>
        <p:txBody>
          <a:bodyPr/>
          <a:lstStyle/>
          <a:p>
            <a:r>
              <a:rPr lang="fr-FR" dirty="0">
                <a:solidFill>
                  <a:schemeClr val="tx1">
                    <a:lumMod val="50000"/>
                  </a:schemeClr>
                </a:solidFill>
                <a:cs typeface="Arial (Headings)"/>
              </a:rPr>
              <a:t>Structure of the LSCE CCDAS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490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solidFill>
            <a:srgbClr val="D9D9D9"/>
          </a:solidFill>
        </p:spPr>
        <p:txBody>
          <a:bodyPr/>
          <a:lstStyle/>
          <a:p>
            <a:r>
              <a:rPr lang="fr-FR" dirty="0">
                <a:solidFill>
                  <a:schemeClr val="tx1">
                    <a:lumMod val="50000"/>
                  </a:schemeClr>
                </a:solidFill>
                <a:cs typeface="Arial (Headings)"/>
              </a:rPr>
              <a:t>Structure of the LSCE CCDAS</a:t>
            </a:r>
            <a:endParaRPr lang="en-GB" dirty="0"/>
          </a:p>
        </p:txBody>
      </p:sp>
      <p:grpSp>
        <p:nvGrpSpPr>
          <p:cNvPr id="41" name="Group 45"/>
          <p:cNvGrpSpPr>
            <a:grpSpLocks/>
          </p:cNvGrpSpPr>
          <p:nvPr/>
        </p:nvGrpSpPr>
        <p:grpSpPr bwMode="auto">
          <a:xfrm>
            <a:off x="1143000" y="2882900"/>
            <a:ext cx="3297238" cy="952500"/>
            <a:chOff x="338" y="1855"/>
            <a:chExt cx="2290" cy="662"/>
          </a:xfrm>
        </p:grpSpPr>
        <p:cxnSp>
          <p:nvCxnSpPr>
            <p:cNvPr id="43" name="AutoShape 9"/>
            <p:cNvCxnSpPr>
              <a:cxnSpLocks noChangeShapeType="1"/>
              <a:stCxn id="44" idx="1"/>
            </p:cNvCxnSpPr>
            <p:nvPr/>
          </p:nvCxnSpPr>
          <p:spPr bwMode="auto">
            <a:xfrm rot="10800000">
              <a:off x="338" y="1855"/>
              <a:ext cx="794" cy="435"/>
            </a:xfrm>
            <a:prstGeom prst="bentConnector3">
              <a:avLst>
                <a:gd name="adj1" fmla="val 99625"/>
              </a:avLst>
            </a:prstGeom>
            <a:noFill/>
            <a:ln w="3600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AutoShape 22"/>
            <p:cNvSpPr>
              <a:spLocks noChangeArrowheads="1"/>
            </p:cNvSpPr>
            <p:nvPr/>
          </p:nvSpPr>
          <p:spPr bwMode="auto">
            <a:xfrm>
              <a:off x="1132" y="2063"/>
              <a:ext cx="1496" cy="45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defTabSz="914400">
                <a:lnSpc>
                  <a:spcPct val="87000"/>
                </a:lnSpc>
                <a:tabLst>
                  <a:tab pos="655638" algn="l"/>
                </a:tabLst>
              </a:pPr>
              <a:r>
                <a:rPr lang="en-US" sz="1500" b="1">
                  <a:solidFill>
                    <a:srgbClr val="FF0000"/>
                  </a:solidFill>
                  <a:latin typeface="Calibri" charset="0"/>
                </a:rPr>
                <a:t>Optimizer BFGS</a:t>
              </a:r>
            </a:p>
            <a:p>
              <a:pPr defTabSz="914400">
                <a:lnSpc>
                  <a:spcPct val="87000"/>
                </a:lnSpc>
                <a:tabLst>
                  <a:tab pos="655638" algn="l"/>
                </a:tabLst>
              </a:pPr>
              <a:r>
                <a:rPr lang="en-US" sz="1500" b="1">
                  <a:solidFill>
                    <a:srgbClr val="FF0000"/>
                  </a:solidFill>
                  <a:latin typeface="Calibri" charset="0"/>
                </a:rPr>
                <a:t>J(X) and dJ(X)/X</a:t>
              </a:r>
            </a:p>
          </p:txBody>
        </p:sp>
      </p:grpSp>
      <p:sp>
        <p:nvSpPr>
          <p:cNvPr id="45" name="Text Box 1"/>
          <p:cNvSpPr txBox="1">
            <a:spLocks noChangeArrowheads="1"/>
          </p:cNvSpPr>
          <p:nvPr/>
        </p:nvSpPr>
        <p:spPr bwMode="auto">
          <a:xfrm>
            <a:off x="6280150" y="1765300"/>
            <a:ext cx="1255713" cy="520700"/>
          </a:xfrm>
          <a:prstGeom prst="rect">
            <a:avLst/>
          </a:prstGeom>
          <a:noFill/>
          <a:ln w="2844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87000"/>
              </a:lnSpc>
            </a:pPr>
            <a:r>
              <a:rPr lang="en-US" sz="1300" b="1">
                <a:solidFill>
                  <a:srgbClr val="00B050"/>
                </a:solidFill>
                <a:latin typeface="Calibri" charset="0"/>
              </a:rPr>
              <a:t>flux tower </a:t>
            </a:r>
          </a:p>
          <a:p>
            <a:pPr defTabSz="914400" eaLnBrk="1" hangingPunct="1">
              <a:lnSpc>
                <a:spcPct val="87000"/>
              </a:lnSpc>
            </a:pPr>
            <a:r>
              <a:rPr lang="en-US" sz="1300" b="1">
                <a:solidFill>
                  <a:srgbClr val="00B050"/>
                </a:solidFill>
                <a:latin typeface="Calibri" charset="0"/>
              </a:rPr>
              <a:t>measurements</a:t>
            </a: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539750" y="1227138"/>
            <a:ext cx="2047875" cy="715962"/>
          </a:xfrm>
          <a:prstGeom prst="rect">
            <a:avLst/>
          </a:prstGeom>
          <a:noFill/>
          <a:ln w="2844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655638" algn="l"/>
                <a:tab pos="13128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87000"/>
              </a:lnSpc>
            </a:pPr>
            <a:r>
              <a:rPr lang="en-US" sz="1500" b="1">
                <a:solidFill>
                  <a:srgbClr val="000000"/>
                </a:solidFill>
                <a:latin typeface="Calibri" charset="0"/>
              </a:rPr>
              <a:t>PFT composition</a:t>
            </a:r>
          </a:p>
          <a:p>
            <a:pPr defTabSz="914400" eaLnBrk="1" hangingPunct="1">
              <a:lnSpc>
                <a:spcPct val="87000"/>
              </a:lnSpc>
            </a:pPr>
            <a:r>
              <a:rPr lang="en-US" sz="1500" b="1">
                <a:solidFill>
                  <a:srgbClr val="000000"/>
                </a:solidFill>
                <a:latin typeface="Calibri" charset="0"/>
              </a:rPr>
              <a:t>ecosystem parameters </a:t>
            </a:r>
          </a:p>
          <a:p>
            <a:pPr defTabSz="914400" eaLnBrk="1" hangingPunct="1">
              <a:lnSpc>
                <a:spcPct val="87000"/>
              </a:lnSpc>
            </a:pPr>
            <a:r>
              <a:rPr lang="en-US" sz="1500" b="1">
                <a:solidFill>
                  <a:srgbClr val="000000"/>
                </a:solidFill>
                <a:latin typeface="Calibri" charset="0"/>
              </a:rPr>
              <a:t>initial conditions</a:t>
            </a:r>
          </a:p>
        </p:txBody>
      </p:sp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503238" y="2339975"/>
            <a:ext cx="1436687" cy="544513"/>
          </a:xfrm>
          <a:prstGeom prst="rect">
            <a:avLst/>
          </a:prstGeom>
          <a:noFill/>
          <a:ln w="28440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87000"/>
              </a:lnSpc>
            </a:pPr>
            <a:r>
              <a:rPr lang="en-US" sz="1500" b="1">
                <a:solidFill>
                  <a:srgbClr val="000000"/>
                </a:solidFill>
                <a:latin typeface="Calibri" charset="0"/>
              </a:rPr>
              <a:t>parameters</a:t>
            </a:r>
          </a:p>
          <a:p>
            <a:pPr defTabSz="914400" eaLnBrk="1" hangingPunct="1">
              <a:lnSpc>
                <a:spcPct val="87000"/>
              </a:lnSpc>
            </a:pPr>
            <a:r>
              <a:rPr lang="en-US" sz="1500">
                <a:solidFill>
                  <a:srgbClr val="000000"/>
                </a:solidFill>
                <a:latin typeface="Calibri" charset="0"/>
              </a:rPr>
              <a:t>(</a:t>
            </a:r>
            <a:r>
              <a:rPr lang="en-US" sz="1700" b="1">
                <a:solidFill>
                  <a:srgbClr val="000000"/>
                </a:solidFill>
                <a:latin typeface="Calibri" charset="0"/>
              </a:rPr>
              <a:t>X</a:t>
            </a:r>
            <a:r>
              <a:rPr lang="en-US" sz="1500">
                <a:solidFill>
                  <a:srgbClr val="000000"/>
                </a:solidFill>
                <a:latin typeface="Calibri" charset="0"/>
              </a:rPr>
              <a:t>)</a:t>
            </a:r>
            <a:r>
              <a:rPr lang="en-US" sz="1500">
                <a:solidFill>
                  <a:srgbClr val="000000"/>
                </a:solidFill>
                <a:latin typeface="Calibri" charset="0"/>
                <a:cs typeface="Arial" charset="0"/>
              </a:rPr>
              <a:t>‏</a:t>
            </a:r>
            <a:endParaRPr lang="en-US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4733925" y="2427288"/>
            <a:ext cx="457200" cy="390525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defTabSz="914400">
              <a:lnSpc>
                <a:spcPct val="111000"/>
              </a:lnSpc>
            </a:pPr>
            <a:r>
              <a:rPr lang="en-US" sz="1800" b="1">
                <a:solidFill>
                  <a:srgbClr val="000000"/>
                </a:solidFill>
                <a:latin typeface="Symbol" charset="0"/>
              </a:rPr>
              <a:t></a:t>
            </a:r>
          </a:p>
        </p:txBody>
      </p:sp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1585913"/>
            <a:ext cx="10890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1938338" y="2613025"/>
            <a:ext cx="882650" cy="7938"/>
          </a:xfrm>
          <a:prstGeom prst="line">
            <a:avLst/>
          </a:prstGeom>
          <a:noFill/>
          <a:ln w="38160">
            <a:solidFill>
              <a:srgbClr val="0066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3733800" y="2622550"/>
            <a:ext cx="979488" cy="1588"/>
          </a:xfrm>
          <a:prstGeom prst="line">
            <a:avLst/>
          </a:prstGeom>
          <a:noFill/>
          <a:ln w="38160">
            <a:solidFill>
              <a:srgbClr val="0066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 flipV="1">
            <a:off x="5302250" y="2122488"/>
            <a:ext cx="847725" cy="403225"/>
          </a:xfrm>
          <a:prstGeom prst="line">
            <a:avLst/>
          </a:prstGeom>
          <a:noFill/>
          <a:ln w="38160">
            <a:solidFill>
              <a:srgbClr val="00B05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4705350" y="2127250"/>
            <a:ext cx="4603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914400">
              <a:lnSpc>
                <a:spcPct val="87000"/>
              </a:lnSpc>
            </a:pPr>
            <a:r>
              <a:rPr lang="en-US" sz="1500" i="1">
                <a:solidFill>
                  <a:srgbClr val="000000"/>
                </a:solidFill>
                <a:latin typeface="Calibri" charset="0"/>
              </a:rPr>
              <a:t>J(</a:t>
            </a:r>
            <a:r>
              <a:rPr lang="en-US" sz="1500" b="1" i="1">
                <a:solidFill>
                  <a:srgbClr val="000000"/>
                </a:solidFill>
                <a:latin typeface="Calibri" charset="0"/>
              </a:rPr>
              <a:t>X</a:t>
            </a:r>
            <a:r>
              <a:rPr lang="en-US" sz="1500" i="1">
                <a:solidFill>
                  <a:srgbClr val="000000"/>
                </a:solidFill>
                <a:latin typeface="Calibri" charset="0"/>
              </a:rPr>
              <a:t>)</a:t>
            </a:r>
            <a:r>
              <a:rPr lang="en-US" sz="1500" i="1">
                <a:solidFill>
                  <a:srgbClr val="000000"/>
                </a:solidFill>
                <a:latin typeface="Calibri" charset="0"/>
                <a:cs typeface="Arial" charset="0"/>
              </a:rPr>
              <a:t>‏</a:t>
            </a:r>
            <a:endParaRPr lang="en-US" sz="1500" i="1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4" name="Rectangle 11"/>
          <p:cNvSpPr>
            <a:spLocks noChangeArrowheads="1"/>
          </p:cNvSpPr>
          <p:nvPr/>
        </p:nvSpPr>
        <p:spPr bwMode="auto">
          <a:xfrm>
            <a:off x="3951288" y="2360613"/>
            <a:ext cx="56673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914400">
              <a:lnSpc>
                <a:spcPct val="87000"/>
              </a:lnSpc>
            </a:pPr>
            <a:r>
              <a:rPr lang="en-US" sz="1500" b="1">
                <a:solidFill>
                  <a:srgbClr val="0066CC"/>
                </a:solidFill>
                <a:latin typeface="Calibri" charset="0"/>
              </a:rPr>
              <a:t>M</a:t>
            </a:r>
            <a:r>
              <a:rPr lang="en-US" sz="1500">
                <a:solidFill>
                  <a:srgbClr val="000000"/>
                </a:solidFill>
                <a:latin typeface="Calibri" charset="0"/>
              </a:rPr>
              <a:t>(</a:t>
            </a:r>
            <a:r>
              <a:rPr lang="en-US" sz="1500" b="1">
                <a:solidFill>
                  <a:srgbClr val="000000"/>
                </a:solidFill>
                <a:latin typeface="Calibri" charset="0"/>
              </a:rPr>
              <a:t>X</a:t>
            </a:r>
            <a:r>
              <a:rPr lang="en-US" sz="1500">
                <a:solidFill>
                  <a:srgbClr val="000000"/>
                </a:solidFill>
                <a:latin typeface="Calibri" charset="0"/>
              </a:rPr>
              <a:t>)</a:t>
            </a:r>
            <a:r>
              <a:rPr lang="en-US" sz="1500">
                <a:solidFill>
                  <a:srgbClr val="000000"/>
                </a:solidFill>
                <a:latin typeface="Calibri" charset="0"/>
                <a:cs typeface="Arial" charset="0"/>
              </a:rPr>
              <a:t>‏</a:t>
            </a:r>
            <a:endParaRPr lang="en-US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5" name="Rectangle 12"/>
          <p:cNvSpPr>
            <a:spLocks noChangeArrowheads="1"/>
          </p:cNvSpPr>
          <p:nvPr/>
        </p:nvSpPr>
        <p:spPr bwMode="auto">
          <a:xfrm>
            <a:off x="5357813" y="1917700"/>
            <a:ext cx="5953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914400">
              <a:lnSpc>
                <a:spcPct val="87000"/>
              </a:lnSpc>
            </a:pPr>
            <a:r>
              <a:rPr lang="en-US" sz="2100" b="1">
                <a:solidFill>
                  <a:srgbClr val="00B050"/>
                </a:solidFill>
                <a:latin typeface="Calibri" charset="0"/>
              </a:rPr>
              <a:t>Y</a:t>
            </a:r>
            <a:r>
              <a:rPr lang="en-US" sz="2100" b="1" baseline="33000">
                <a:solidFill>
                  <a:srgbClr val="00B050"/>
                </a:solidFill>
                <a:latin typeface="Calibri" charset="0"/>
              </a:rPr>
              <a:t>flux</a:t>
            </a:r>
          </a:p>
        </p:txBody>
      </p:sp>
      <p:grpSp>
        <p:nvGrpSpPr>
          <p:cNvPr id="56" name="Group 13"/>
          <p:cNvGrpSpPr>
            <a:grpSpLocks/>
          </p:cNvGrpSpPr>
          <p:nvPr/>
        </p:nvGrpSpPr>
        <p:grpSpPr bwMode="auto">
          <a:xfrm>
            <a:off x="2824163" y="2320925"/>
            <a:ext cx="906462" cy="717550"/>
            <a:chOff x="1999" y="1588"/>
            <a:chExt cx="630" cy="498"/>
          </a:xfrm>
        </p:grpSpPr>
        <p:sp>
          <p:nvSpPr>
            <p:cNvPr id="57" name="Rectangle 14"/>
            <p:cNvSpPr>
              <a:spLocks noChangeArrowheads="1"/>
            </p:cNvSpPr>
            <p:nvPr/>
          </p:nvSpPr>
          <p:spPr bwMode="auto">
            <a:xfrm>
              <a:off x="1999" y="1588"/>
              <a:ext cx="631" cy="499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latin typeface="Calibri" charset="0"/>
              </a:endParaRPr>
            </a:p>
          </p:txBody>
        </p:sp>
        <p:grpSp>
          <p:nvGrpSpPr>
            <p:cNvPr id="58" name="Group 15"/>
            <p:cNvGrpSpPr>
              <a:grpSpLocks/>
            </p:cNvGrpSpPr>
            <p:nvPr/>
          </p:nvGrpSpPr>
          <p:grpSpPr bwMode="auto">
            <a:xfrm>
              <a:off x="2045" y="1613"/>
              <a:ext cx="540" cy="447"/>
              <a:chOff x="2045" y="1613"/>
              <a:chExt cx="540" cy="447"/>
            </a:xfrm>
          </p:grpSpPr>
          <p:pic>
            <p:nvPicPr>
              <p:cNvPr id="59" name="Picture 1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8" y="1613"/>
                <a:ext cx="273" cy="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60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2045" y="1895"/>
                <a:ext cx="541" cy="166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fromWordArt="1">
                <a:prstTxWarp prst="textDeflateTop">
                  <a:avLst>
                    <a:gd name="adj" fmla="val 0"/>
                  </a:avLst>
                </a:prstTxWarp>
              </a:bodyPr>
              <a:lstStyle/>
              <a:p>
                <a:r>
                  <a:rPr lang="en-US" sz="3300" kern="10"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noFill/>
                    <a:latin typeface="Arial"/>
                    <a:ea typeface="Arial"/>
                    <a:cs typeface="Arial"/>
                  </a:rPr>
                  <a:t>ORCHIDEE</a:t>
                </a:r>
              </a:p>
            </p:txBody>
          </p:sp>
        </p:grpSp>
      </p:grpSp>
      <p:sp>
        <p:nvSpPr>
          <p:cNvPr id="61" name="Text Box 18"/>
          <p:cNvSpPr txBox="1">
            <a:spLocks noChangeArrowheads="1"/>
          </p:cNvSpPr>
          <p:nvPr/>
        </p:nvSpPr>
        <p:spPr bwMode="auto">
          <a:xfrm>
            <a:off x="6300192" y="2996952"/>
            <a:ext cx="1295400" cy="576263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87000"/>
              </a:lnSpc>
            </a:pPr>
            <a:r>
              <a:rPr lang="en-US" sz="1800">
                <a:solidFill>
                  <a:srgbClr val="00B050"/>
                </a:solidFill>
                <a:latin typeface="Calibri" charset="0"/>
              </a:rPr>
              <a:t>satellite</a:t>
            </a:r>
          </a:p>
          <a:p>
            <a:pPr defTabSz="914400" eaLnBrk="1" hangingPunct="1">
              <a:lnSpc>
                <a:spcPct val="87000"/>
              </a:lnSpc>
            </a:pPr>
            <a:r>
              <a:rPr lang="en-US" sz="1800">
                <a:solidFill>
                  <a:srgbClr val="00B050"/>
                </a:solidFill>
                <a:latin typeface="Calibri" charset="0"/>
              </a:rPr>
              <a:t>fAPAR</a:t>
            </a:r>
          </a:p>
        </p:txBody>
      </p:sp>
      <p:sp>
        <p:nvSpPr>
          <p:cNvPr id="62" name="Line 19"/>
          <p:cNvSpPr>
            <a:spLocks noChangeShapeType="1"/>
          </p:cNvSpPr>
          <p:nvPr/>
        </p:nvSpPr>
        <p:spPr bwMode="auto">
          <a:xfrm>
            <a:off x="5292080" y="2636912"/>
            <a:ext cx="864096" cy="432048"/>
          </a:xfrm>
          <a:prstGeom prst="line">
            <a:avLst/>
          </a:prstGeom>
          <a:noFill/>
          <a:ln w="38160">
            <a:solidFill>
              <a:srgbClr val="00B05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Rectangle 20"/>
          <p:cNvSpPr>
            <a:spLocks noChangeArrowheads="1"/>
          </p:cNvSpPr>
          <p:nvPr/>
        </p:nvSpPr>
        <p:spPr bwMode="auto">
          <a:xfrm>
            <a:off x="5508104" y="3068960"/>
            <a:ext cx="7858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914400">
              <a:lnSpc>
                <a:spcPct val="87000"/>
              </a:lnSpc>
            </a:pPr>
            <a:r>
              <a:rPr lang="en-US" sz="2100" b="1" dirty="0" err="1">
                <a:solidFill>
                  <a:srgbClr val="00B050"/>
                </a:solidFill>
                <a:latin typeface="Calibri" charset="0"/>
              </a:rPr>
              <a:t>Y</a:t>
            </a:r>
            <a:r>
              <a:rPr lang="en-US" sz="2100" b="1" baseline="33000" dirty="0" err="1">
                <a:solidFill>
                  <a:srgbClr val="00B050"/>
                </a:solidFill>
                <a:latin typeface="Calibri" charset="0"/>
              </a:rPr>
              <a:t>fAPAR</a:t>
            </a:r>
            <a:endParaRPr lang="en-US" sz="2100" b="1" baseline="33000" dirty="0">
              <a:solidFill>
                <a:srgbClr val="00B050"/>
              </a:solidFill>
              <a:latin typeface="Calibri" charset="0"/>
            </a:endParaRPr>
          </a:p>
        </p:txBody>
      </p:sp>
      <p:pic>
        <p:nvPicPr>
          <p:cNvPr id="64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0" t="9969" r="20042" b="29898"/>
          <a:stretch>
            <a:fillRect/>
          </a:stretch>
        </p:blipFill>
        <p:spPr bwMode="auto">
          <a:xfrm>
            <a:off x="7740650" y="3332163"/>
            <a:ext cx="1000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5" name="Rectangle 23"/>
          <p:cNvSpPr>
            <a:spLocks noChangeArrowheads="1"/>
          </p:cNvSpPr>
          <p:nvPr/>
        </p:nvSpPr>
        <p:spPr bwMode="auto">
          <a:xfrm>
            <a:off x="4705350" y="2127250"/>
            <a:ext cx="4603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914400">
              <a:lnSpc>
                <a:spcPct val="87000"/>
              </a:lnSpc>
            </a:pPr>
            <a:r>
              <a:rPr lang="en-US" sz="1500" i="1">
                <a:solidFill>
                  <a:srgbClr val="000000"/>
                </a:solidFill>
                <a:latin typeface="Calibri" charset="0"/>
              </a:rPr>
              <a:t>J(</a:t>
            </a:r>
            <a:r>
              <a:rPr lang="en-US" sz="1500" b="1" i="1">
                <a:solidFill>
                  <a:srgbClr val="000000"/>
                </a:solidFill>
                <a:latin typeface="Calibri" charset="0"/>
              </a:rPr>
              <a:t>X</a:t>
            </a:r>
            <a:r>
              <a:rPr lang="en-US" sz="1500" i="1">
                <a:solidFill>
                  <a:srgbClr val="000000"/>
                </a:solidFill>
                <a:latin typeface="Calibri" charset="0"/>
              </a:rPr>
              <a:t>)</a:t>
            </a:r>
            <a:r>
              <a:rPr lang="en-US" sz="1500" i="1">
                <a:solidFill>
                  <a:srgbClr val="000000"/>
                </a:solidFill>
                <a:latin typeface="Calibri" charset="0"/>
                <a:cs typeface="Arial" charset="0"/>
              </a:rPr>
              <a:t>‏</a:t>
            </a:r>
            <a:endParaRPr lang="en-US" sz="1500" i="1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6" name="Rectangle 24"/>
          <p:cNvSpPr>
            <a:spLocks noChangeArrowheads="1"/>
          </p:cNvSpPr>
          <p:nvPr/>
        </p:nvSpPr>
        <p:spPr bwMode="auto">
          <a:xfrm>
            <a:off x="4705350" y="2127250"/>
            <a:ext cx="4603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914400">
              <a:lnSpc>
                <a:spcPct val="87000"/>
              </a:lnSpc>
            </a:pPr>
            <a:r>
              <a:rPr lang="en-US" sz="1500" i="1">
                <a:solidFill>
                  <a:srgbClr val="000000"/>
                </a:solidFill>
                <a:latin typeface="Calibri" charset="0"/>
              </a:rPr>
              <a:t>J(</a:t>
            </a:r>
            <a:r>
              <a:rPr lang="en-US" sz="1500" b="1" i="1">
                <a:solidFill>
                  <a:srgbClr val="000000"/>
                </a:solidFill>
                <a:latin typeface="Calibri" charset="0"/>
              </a:rPr>
              <a:t>X</a:t>
            </a:r>
            <a:r>
              <a:rPr lang="en-US" sz="1500" i="1">
                <a:solidFill>
                  <a:srgbClr val="000000"/>
                </a:solidFill>
                <a:latin typeface="Calibri" charset="0"/>
              </a:rPr>
              <a:t>)</a:t>
            </a:r>
            <a:r>
              <a:rPr lang="en-US" sz="1500" i="1">
                <a:solidFill>
                  <a:srgbClr val="000000"/>
                </a:solidFill>
                <a:latin typeface="Calibri" charset="0"/>
                <a:cs typeface="Arial" charset="0"/>
              </a:rPr>
              <a:t>‏</a:t>
            </a:r>
            <a:endParaRPr lang="en-US" sz="1500" i="1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7" name="Line 27"/>
          <p:cNvSpPr>
            <a:spLocks noChangeShapeType="1"/>
          </p:cNvSpPr>
          <p:nvPr/>
        </p:nvSpPr>
        <p:spPr bwMode="auto">
          <a:xfrm>
            <a:off x="3309938" y="1897063"/>
            <a:ext cx="1587" cy="39211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Text Box 28"/>
          <p:cNvSpPr txBox="1">
            <a:spLocks noChangeArrowheads="1"/>
          </p:cNvSpPr>
          <p:nvPr/>
        </p:nvSpPr>
        <p:spPr bwMode="auto">
          <a:xfrm>
            <a:off x="2951163" y="1403350"/>
            <a:ext cx="1011237" cy="474663"/>
          </a:xfrm>
          <a:prstGeom prst="rect">
            <a:avLst/>
          </a:prstGeom>
          <a:solidFill>
            <a:srgbClr val="FFFFFF"/>
          </a:solidFill>
          <a:ln w="28440">
            <a:solidFill>
              <a:srgbClr val="CCCC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87000"/>
              </a:lnSpc>
            </a:pPr>
            <a:r>
              <a:rPr lang="en-US" sz="1500">
                <a:solidFill>
                  <a:srgbClr val="000000"/>
                </a:solidFill>
                <a:latin typeface="Calibri" charset="0"/>
              </a:rPr>
              <a:t>climate</a:t>
            </a: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auto">
          <a:xfrm>
            <a:off x="6194425" y="1501775"/>
            <a:ext cx="13065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87000"/>
              </a:lnSpc>
              <a:spcBef>
                <a:spcPts val="500"/>
              </a:spcBef>
            </a:pPr>
            <a:r>
              <a:rPr lang="en-US" sz="1500" b="1">
                <a:solidFill>
                  <a:srgbClr val="00B050"/>
                </a:solidFill>
                <a:latin typeface="Calibri" charset="0"/>
              </a:rPr>
              <a:t>NEE, LE, (H)</a:t>
            </a:r>
          </a:p>
        </p:txBody>
      </p:sp>
      <p:grpSp>
        <p:nvGrpSpPr>
          <p:cNvPr id="70" name="Group 32"/>
          <p:cNvGrpSpPr>
            <a:grpSpLocks/>
          </p:cNvGrpSpPr>
          <p:nvPr/>
        </p:nvGrpSpPr>
        <p:grpSpPr bwMode="auto">
          <a:xfrm>
            <a:off x="1741488" y="1962150"/>
            <a:ext cx="1566862" cy="160338"/>
            <a:chOff x="1247" y="1338"/>
            <a:chExt cx="1088" cy="112"/>
          </a:xfrm>
        </p:grpSpPr>
        <p:sp>
          <p:nvSpPr>
            <p:cNvPr id="71" name="Line 33"/>
            <p:cNvSpPr>
              <a:spLocks noChangeShapeType="1"/>
            </p:cNvSpPr>
            <p:nvPr/>
          </p:nvSpPr>
          <p:spPr bwMode="auto">
            <a:xfrm>
              <a:off x="1247" y="1338"/>
              <a:ext cx="1" cy="113"/>
            </a:xfrm>
            <a:prstGeom prst="line">
              <a:avLst/>
            </a:prstGeom>
            <a:noFill/>
            <a:ln w="1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34"/>
            <p:cNvSpPr>
              <a:spLocks noChangeShapeType="1"/>
            </p:cNvSpPr>
            <p:nvPr/>
          </p:nvSpPr>
          <p:spPr bwMode="auto">
            <a:xfrm>
              <a:off x="1247" y="1451"/>
              <a:ext cx="1089" cy="1"/>
            </a:xfrm>
            <a:prstGeom prst="line">
              <a:avLst/>
            </a:prstGeom>
            <a:noFill/>
            <a:ln w="1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73" name="AutoShape 9"/>
          <p:cNvCxnSpPr>
            <a:cxnSpLocks noChangeShapeType="1"/>
            <a:stCxn id="48" idx="4"/>
            <a:endCxn id="44" idx="3"/>
          </p:cNvCxnSpPr>
          <p:nvPr/>
        </p:nvCxnSpPr>
        <p:spPr bwMode="auto">
          <a:xfrm rot="5400000">
            <a:off x="4355307" y="2902744"/>
            <a:ext cx="692150" cy="522287"/>
          </a:xfrm>
          <a:prstGeom prst="bentConnector2">
            <a:avLst/>
          </a:prstGeom>
          <a:noFill/>
          <a:ln w="360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74" name="Object 3"/>
          <p:cNvGraphicFramePr>
            <a:graphicFrameLocks noChangeAspect="1"/>
          </p:cNvGraphicFramePr>
          <p:nvPr/>
        </p:nvGraphicFramePr>
        <p:xfrm>
          <a:off x="2593975" y="4492625"/>
          <a:ext cx="640715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7" imgW="3568700" imgH="393700" progId="Equation.3">
                  <p:embed/>
                </p:oleObj>
              </mc:Choice>
              <mc:Fallback>
                <p:oleObj name="Equation" r:id="rId7" imgW="3568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5" y="4492625"/>
                        <a:ext cx="640715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TextBox 49"/>
          <p:cNvSpPr txBox="1">
            <a:spLocks noChangeArrowheads="1"/>
          </p:cNvSpPr>
          <p:nvPr/>
        </p:nvSpPr>
        <p:spPr bwMode="auto">
          <a:xfrm>
            <a:off x="7938" y="4581525"/>
            <a:ext cx="280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defTabSz="914400" eaLnBrk="1" hangingPunct="1"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+mn-lt"/>
              </a:rPr>
              <a:t>Cost function:</a:t>
            </a:r>
          </a:p>
        </p:txBody>
      </p:sp>
      <p:sp>
        <p:nvSpPr>
          <p:cNvPr id="76" name="Text Box 38"/>
          <p:cNvSpPr txBox="1">
            <a:spLocks noChangeArrowheads="1"/>
          </p:cNvSpPr>
          <p:nvPr/>
        </p:nvSpPr>
        <p:spPr bwMode="auto">
          <a:xfrm>
            <a:off x="0" y="5368925"/>
            <a:ext cx="8821738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914400" eaLnBrk="1" hangingPunct="1">
              <a:lnSpc>
                <a:spcPct val="120000"/>
              </a:lnSpc>
              <a:buFont typeface="Wingdings" charset="0"/>
              <a:buChar char="§"/>
            </a:pPr>
            <a:r>
              <a:rPr lang="en-US" sz="2400" b="1" dirty="0">
                <a:solidFill>
                  <a:srgbClr val="0000FF"/>
                </a:solidFill>
              </a:rPr>
              <a:t> Iterative minimization using either:</a:t>
            </a:r>
          </a:p>
          <a:p>
            <a:pPr algn="l" defTabSz="914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sz="2000" b="1" dirty="0"/>
              <a:t>      -  Variational approach (with Tangent Linear model for DJ/dx)</a:t>
            </a:r>
          </a:p>
          <a:p>
            <a:pPr algn="l" defTabSz="914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sz="2000" b="1" dirty="0"/>
              <a:t>      -  Monte Carlo approach</a:t>
            </a:r>
          </a:p>
        </p:txBody>
      </p:sp>
      <p:sp>
        <p:nvSpPr>
          <p:cNvPr id="77" name="Text Box 1"/>
          <p:cNvSpPr txBox="1">
            <a:spLocks noChangeArrowheads="1"/>
          </p:cNvSpPr>
          <p:nvPr/>
        </p:nvSpPr>
        <p:spPr bwMode="auto">
          <a:xfrm>
            <a:off x="6227763" y="2395538"/>
            <a:ext cx="1441450" cy="449262"/>
          </a:xfrm>
          <a:prstGeom prst="rect">
            <a:avLst/>
          </a:prstGeom>
          <a:noFill/>
          <a:ln w="2844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87000"/>
              </a:lnSpc>
            </a:pPr>
            <a:r>
              <a:rPr lang="en-US" sz="1700" b="1">
                <a:solidFill>
                  <a:srgbClr val="008000"/>
                </a:solidFill>
                <a:latin typeface="Calibri" charset="0"/>
              </a:rPr>
              <a:t>biomass data</a:t>
            </a:r>
          </a:p>
        </p:txBody>
      </p:sp>
      <p:sp>
        <p:nvSpPr>
          <p:cNvPr id="78" name="Line 8"/>
          <p:cNvSpPr>
            <a:spLocks noChangeShapeType="1"/>
          </p:cNvSpPr>
          <p:nvPr/>
        </p:nvSpPr>
        <p:spPr bwMode="auto">
          <a:xfrm flipV="1">
            <a:off x="5451475" y="2590800"/>
            <a:ext cx="668338" cy="0"/>
          </a:xfrm>
          <a:prstGeom prst="line">
            <a:avLst/>
          </a:prstGeom>
          <a:noFill/>
          <a:ln w="38160">
            <a:solidFill>
              <a:srgbClr val="00B05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AutoShape 40"/>
          <p:cNvSpPr>
            <a:spLocks noChangeArrowheads="1"/>
          </p:cNvSpPr>
          <p:nvPr/>
        </p:nvSpPr>
        <p:spPr bwMode="auto">
          <a:xfrm rot="10800000">
            <a:off x="4576763" y="3779838"/>
            <a:ext cx="787400" cy="7556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80" name="Text Box 18"/>
          <p:cNvSpPr txBox="1">
            <a:spLocks noChangeArrowheads="1"/>
          </p:cNvSpPr>
          <p:nvPr/>
        </p:nvSpPr>
        <p:spPr bwMode="auto">
          <a:xfrm>
            <a:off x="6300192" y="3789041"/>
            <a:ext cx="1295400" cy="432048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87000"/>
              </a:lnSpc>
            </a:pPr>
            <a:r>
              <a:rPr lang="en-US" sz="1800" dirty="0" err="1" smtClean="0">
                <a:solidFill>
                  <a:srgbClr val="00B050"/>
                </a:solidFill>
                <a:latin typeface="Calibri" charset="0"/>
              </a:rPr>
              <a:t>Atm</a:t>
            </a:r>
            <a:r>
              <a:rPr lang="en-US" sz="1800" dirty="0" smtClean="0">
                <a:solidFill>
                  <a:srgbClr val="00B050"/>
                </a:solidFill>
                <a:latin typeface="Calibri" charset="0"/>
              </a:rPr>
              <a:t> CO</a:t>
            </a:r>
            <a:r>
              <a:rPr lang="en-US" sz="1800" baseline="-25000" dirty="0" smtClean="0">
                <a:solidFill>
                  <a:srgbClr val="00B050"/>
                </a:solidFill>
                <a:latin typeface="Calibri" charset="0"/>
              </a:rPr>
              <a:t>2</a:t>
            </a:r>
            <a:endParaRPr lang="en-US" sz="1800" baseline="-25000" dirty="0">
              <a:solidFill>
                <a:srgbClr val="00B050"/>
              </a:solidFill>
              <a:latin typeface="Calibri" charset="0"/>
            </a:endParaRPr>
          </a:p>
        </p:txBody>
      </p:sp>
      <p:sp>
        <p:nvSpPr>
          <p:cNvPr id="81" name="Line 19"/>
          <p:cNvSpPr>
            <a:spLocks noChangeShapeType="1"/>
          </p:cNvSpPr>
          <p:nvPr/>
        </p:nvSpPr>
        <p:spPr bwMode="auto">
          <a:xfrm>
            <a:off x="5148064" y="2852936"/>
            <a:ext cx="1080120" cy="1224136"/>
          </a:xfrm>
          <a:prstGeom prst="line">
            <a:avLst/>
          </a:prstGeom>
          <a:noFill/>
          <a:ln w="38160">
            <a:solidFill>
              <a:srgbClr val="00B05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0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539750" y="185738"/>
            <a:ext cx="8245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AU" sz="3200" dirty="0">
                <a:latin typeface="Arial Narrow" charset="0"/>
              </a:rPr>
              <a:t>Fate of Anthropogenic CO</a:t>
            </a:r>
            <a:r>
              <a:rPr lang="en-AU" sz="3200" baseline="-25000" dirty="0">
                <a:latin typeface="Arial Narrow" charset="0"/>
              </a:rPr>
              <a:t>2</a:t>
            </a:r>
            <a:r>
              <a:rPr lang="en-AU" sz="3200" dirty="0">
                <a:latin typeface="Arial Narrow" charset="0"/>
              </a:rPr>
              <a:t> Emissions </a:t>
            </a:r>
            <a:r>
              <a:rPr lang="en-AU" sz="2000" dirty="0">
                <a:latin typeface="Arial Narrow" charset="0"/>
              </a:rPr>
              <a:t>(2000-2008)</a:t>
            </a:r>
            <a:endParaRPr lang="en-AU" sz="1400" dirty="0">
              <a:latin typeface="Arial Narrow" charset="0"/>
            </a:endParaRPr>
          </a:p>
        </p:txBody>
      </p:sp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1885950" y="6500813"/>
            <a:ext cx="3794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000">
                <a:latin typeface="Arial Narrow" charset="0"/>
              </a:rPr>
              <a:t>Le Quéré et al. 2009, Nature-geoscience; </a:t>
            </a:r>
            <a:r>
              <a:rPr lang="en-AU" sz="1000">
                <a:latin typeface="Arial Narrow" charset="0"/>
              </a:rPr>
              <a:t>Canadell et al. 2007, PNAS, updated</a:t>
            </a:r>
            <a:endParaRPr lang="en-US" sz="1000">
              <a:latin typeface="Arial Narrow" charset="0"/>
            </a:endParaRPr>
          </a:p>
        </p:txBody>
      </p:sp>
      <p:grpSp>
        <p:nvGrpSpPr>
          <p:cNvPr id="14339" name="Group 22"/>
          <p:cNvGrpSpPr>
            <a:grpSpLocks/>
          </p:cNvGrpSpPr>
          <p:nvPr/>
        </p:nvGrpSpPr>
        <p:grpSpPr bwMode="auto">
          <a:xfrm>
            <a:off x="639763" y="1096963"/>
            <a:ext cx="8359775" cy="5283200"/>
            <a:chOff x="136" y="495"/>
            <a:chExt cx="5266" cy="3328"/>
          </a:xfrm>
        </p:grpSpPr>
        <p:sp>
          <p:nvSpPr>
            <p:cNvPr id="94213" name="Text Box 4"/>
            <p:cNvSpPr txBox="1">
              <a:spLocks noChangeArrowheads="1"/>
            </p:cNvSpPr>
            <p:nvPr/>
          </p:nvSpPr>
          <p:spPr bwMode="auto">
            <a:xfrm>
              <a:off x="136" y="495"/>
              <a:ext cx="903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AU" dirty="0" smtClean="0">
                  <a:latin typeface="Arial Narrow" charset="0"/>
                </a:rPr>
                <a:t>1.4 </a:t>
              </a:r>
              <a:r>
                <a:rPr lang="en-AU" dirty="0" err="1" smtClean="0">
                  <a:latin typeface="Arial Narrow" charset="0"/>
                </a:rPr>
                <a:t>PgC</a:t>
              </a:r>
              <a:r>
                <a:rPr lang="en-AU" dirty="0" smtClean="0">
                  <a:latin typeface="Arial Narrow" charset="0"/>
                </a:rPr>
                <a:t> y</a:t>
              </a:r>
              <a:r>
                <a:rPr lang="en-AU" baseline="30000" dirty="0" smtClean="0">
                  <a:latin typeface="Arial Narrow" charset="0"/>
                </a:rPr>
                <a:t>-1</a:t>
              </a:r>
            </a:p>
          </p:txBody>
        </p:sp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284" y="2249"/>
              <a:ext cx="1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GB" sz="3200">
                <a:latin typeface="Arial Narrow" charset="0"/>
              </a:endParaRPr>
            </a:p>
          </p:txBody>
        </p:sp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946" y="1797"/>
              <a:ext cx="369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AU" sz="6600">
                  <a:latin typeface="Arial Narrow" charset="0"/>
                </a:rPr>
                <a:t>+</a:t>
              </a:r>
            </a:p>
          </p:txBody>
        </p:sp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136" y="2128"/>
              <a:ext cx="903" cy="288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AU" sz="2400">
                  <a:latin typeface="Arial Narrow" charset="0"/>
                </a:rPr>
                <a:t>7.7 PgC y</a:t>
              </a:r>
              <a:r>
                <a:rPr lang="en-AU" sz="2400" baseline="30000">
                  <a:latin typeface="Arial Narrow" charset="0"/>
                </a:rPr>
                <a:t>-1</a:t>
              </a:r>
            </a:p>
          </p:txBody>
        </p:sp>
        <p:pic>
          <p:nvPicPr>
            <p:cNvPr id="14344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" y="2409"/>
              <a:ext cx="1788" cy="12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5" name="Picture 9"/>
            <p:cNvPicPr>
              <a:picLocks noChangeAspect="1" noChangeArrowheads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777"/>
              <a:ext cx="1788" cy="12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346" name="Group 10"/>
            <p:cNvGrpSpPr>
              <a:grpSpLocks/>
            </p:cNvGrpSpPr>
            <p:nvPr/>
          </p:nvGrpSpPr>
          <p:grpSpPr bwMode="auto">
            <a:xfrm>
              <a:off x="2037" y="1646"/>
              <a:ext cx="3365" cy="998"/>
              <a:chOff x="2037" y="1646"/>
              <a:chExt cx="3365" cy="998"/>
            </a:xfrm>
          </p:grpSpPr>
          <p:sp>
            <p:nvSpPr>
              <p:cNvPr id="14355" name="Text Box 11"/>
              <p:cNvSpPr txBox="1">
                <a:spLocks noChangeArrowheads="1"/>
              </p:cNvSpPr>
              <p:nvPr/>
            </p:nvSpPr>
            <p:spPr bwMode="auto">
              <a:xfrm>
                <a:off x="2975" y="1769"/>
                <a:ext cx="903" cy="595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en-AU" sz="2400">
                    <a:latin typeface="Arial Narrow" charset="0"/>
                  </a:rPr>
                  <a:t>3.0 PgC y</a:t>
                </a:r>
                <a:r>
                  <a:rPr lang="en-AU" sz="2400" baseline="30000">
                    <a:latin typeface="Arial Narrow" charset="0"/>
                  </a:rPr>
                  <a:t>-1</a:t>
                </a:r>
              </a:p>
              <a:p>
                <a:pPr algn="r" eaLnBrk="1" hangingPunct="1"/>
                <a:r>
                  <a:rPr lang="en-AU" sz="3200">
                    <a:latin typeface="Arial Narrow" charset="0"/>
                  </a:rPr>
                  <a:t>29%</a:t>
                </a:r>
              </a:p>
            </p:txBody>
          </p:sp>
          <p:sp>
            <p:nvSpPr>
              <p:cNvPr id="14356" name="Line 12"/>
              <p:cNvSpPr>
                <a:spLocks noChangeShapeType="1"/>
              </p:cNvSpPr>
              <p:nvPr/>
            </p:nvSpPr>
            <p:spPr bwMode="auto">
              <a:xfrm flipV="1">
                <a:off x="2037" y="2181"/>
                <a:ext cx="1122" cy="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14357" name="Picture 1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3" y="1646"/>
                <a:ext cx="1479" cy="9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347" name="Group 14"/>
            <p:cNvGrpSpPr>
              <a:grpSpLocks/>
            </p:cNvGrpSpPr>
            <p:nvPr/>
          </p:nvGrpSpPr>
          <p:grpSpPr bwMode="auto">
            <a:xfrm>
              <a:off x="2045" y="512"/>
              <a:ext cx="3357" cy="1584"/>
              <a:chOff x="2045" y="512"/>
              <a:chExt cx="3357" cy="1584"/>
            </a:xfrm>
          </p:grpSpPr>
          <p:sp>
            <p:nvSpPr>
              <p:cNvPr id="14352" name="Text Box 15"/>
              <p:cNvSpPr txBox="1">
                <a:spLocks noChangeArrowheads="1"/>
              </p:cNvSpPr>
              <p:nvPr/>
            </p:nvSpPr>
            <p:spPr bwMode="auto">
              <a:xfrm>
                <a:off x="2975" y="524"/>
                <a:ext cx="903" cy="595"/>
              </a:xfrm>
              <a:prstGeom prst="rect">
                <a:avLst/>
              </a:pr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en-AU" sz="2400">
                    <a:latin typeface="Arial Narrow" charset="0"/>
                  </a:rPr>
                  <a:t>4.1 PgC y</a:t>
                </a:r>
                <a:r>
                  <a:rPr lang="en-AU" sz="2400" baseline="30000">
                    <a:latin typeface="Arial Narrow" charset="0"/>
                  </a:rPr>
                  <a:t>-1</a:t>
                </a:r>
              </a:p>
              <a:p>
                <a:pPr algn="r" eaLnBrk="1" hangingPunct="1"/>
                <a:r>
                  <a:rPr lang="en-AU" sz="3200">
                    <a:latin typeface="Arial Narrow" charset="0"/>
                  </a:rPr>
                  <a:t>45%</a:t>
                </a:r>
              </a:p>
            </p:txBody>
          </p:sp>
          <p:sp>
            <p:nvSpPr>
              <p:cNvPr id="14353" name="Line 16"/>
              <p:cNvSpPr>
                <a:spLocks noChangeShapeType="1"/>
              </p:cNvSpPr>
              <p:nvPr/>
            </p:nvSpPr>
            <p:spPr bwMode="auto">
              <a:xfrm flipV="1">
                <a:off x="2045" y="1003"/>
                <a:ext cx="1114" cy="109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14354" name="Picture 1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3" y="512"/>
                <a:ext cx="1479" cy="9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348" name="Group 18"/>
            <p:cNvGrpSpPr>
              <a:grpSpLocks/>
            </p:cNvGrpSpPr>
            <p:nvPr/>
          </p:nvGrpSpPr>
          <p:grpSpPr bwMode="auto">
            <a:xfrm>
              <a:off x="2047" y="2265"/>
              <a:ext cx="3355" cy="1558"/>
              <a:chOff x="2047" y="2265"/>
              <a:chExt cx="3355" cy="1558"/>
            </a:xfrm>
          </p:grpSpPr>
          <p:sp>
            <p:nvSpPr>
              <p:cNvPr id="14349" name="Text Box 19"/>
              <p:cNvSpPr txBox="1">
                <a:spLocks noChangeArrowheads="1"/>
              </p:cNvSpPr>
              <p:nvPr/>
            </p:nvSpPr>
            <p:spPr bwMode="auto">
              <a:xfrm>
                <a:off x="2981" y="3153"/>
                <a:ext cx="903" cy="595"/>
              </a:xfrm>
              <a:prstGeom prst="rect">
                <a:avLst/>
              </a:prstGeom>
              <a:solidFill>
                <a:srgbClr val="72B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en-AU" sz="3200">
                    <a:latin typeface="Arial Narrow" charset="0"/>
                  </a:rPr>
                  <a:t>26%</a:t>
                </a:r>
              </a:p>
              <a:p>
                <a:pPr algn="r" eaLnBrk="1" hangingPunct="1"/>
                <a:r>
                  <a:rPr lang="en-AU" sz="2400">
                    <a:latin typeface="Arial Narrow" charset="0"/>
                  </a:rPr>
                  <a:t>2.3 PgC y</a:t>
                </a:r>
                <a:r>
                  <a:rPr lang="en-AU" sz="2400" baseline="30000">
                    <a:latin typeface="Arial Narrow" charset="0"/>
                  </a:rPr>
                  <a:t>-1</a:t>
                </a:r>
              </a:p>
            </p:txBody>
          </p:sp>
          <p:sp>
            <p:nvSpPr>
              <p:cNvPr id="14350" name="Line 20"/>
              <p:cNvSpPr>
                <a:spLocks noChangeShapeType="1"/>
              </p:cNvSpPr>
              <p:nvPr/>
            </p:nvSpPr>
            <p:spPr bwMode="auto">
              <a:xfrm>
                <a:off x="2047" y="2265"/>
                <a:ext cx="1112" cy="116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14351" name="Picture 2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9" y="2825"/>
                <a:ext cx="1473" cy="9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28554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308304" y="2564904"/>
            <a:ext cx="1286630" cy="36009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JENA_s96</a:t>
            </a:r>
            <a:endParaRPr lang="en-US" sz="1600" b="1" dirty="0">
              <a:solidFill>
                <a:srgbClr val="FF0000"/>
              </a:solidFill>
            </a:endParaRPr>
          </a:p>
          <a:p>
            <a:pPr defTabSz="457200">
              <a:lnSpc>
                <a:spcPct val="130000"/>
              </a:lnSpc>
            </a:pPr>
            <a:r>
              <a:rPr lang="en-US" sz="1600" b="1" dirty="0" err="1" smtClean="0">
                <a:solidFill>
                  <a:schemeClr val="folHlink"/>
                </a:solidFill>
              </a:rPr>
              <a:t>LSCE_var</a:t>
            </a:r>
            <a:endParaRPr lang="en-US" sz="1600" b="1" dirty="0">
              <a:solidFill>
                <a:schemeClr val="folHlink"/>
              </a:solidFill>
            </a:endParaRPr>
          </a:p>
          <a:p>
            <a:pPr defTabSz="457200">
              <a:lnSpc>
                <a:spcPct val="130000"/>
              </a:lnSpc>
            </a:pPr>
            <a:r>
              <a:rPr lang="en-US" sz="1600" b="1" dirty="0" err="1" smtClean="0"/>
              <a:t>LSCE_an</a:t>
            </a:r>
            <a:endParaRPr lang="en-US" sz="1600" b="1" dirty="0"/>
          </a:p>
          <a:p>
            <a:pPr defTabSz="457200">
              <a:lnSpc>
                <a:spcPct val="130000"/>
              </a:lnSpc>
            </a:pPr>
            <a:r>
              <a:rPr lang="en-US" sz="1600" b="1" dirty="0" err="1" smtClean="0">
                <a:solidFill>
                  <a:srgbClr val="0000CC"/>
                </a:solidFill>
              </a:rPr>
              <a:t>CTrac_US</a:t>
            </a:r>
            <a:endParaRPr lang="en-US" sz="1600" b="1" dirty="0">
              <a:solidFill>
                <a:srgbClr val="0000CC"/>
              </a:solidFill>
            </a:endParaRPr>
          </a:p>
          <a:p>
            <a:pPr defTabSz="457200">
              <a:lnSpc>
                <a:spcPct val="130000"/>
              </a:lnSpc>
            </a:pPr>
            <a:r>
              <a:rPr lang="en-US" sz="1600" b="1" dirty="0" err="1" smtClean="0">
                <a:solidFill>
                  <a:srgbClr val="0066FF"/>
                </a:solidFill>
              </a:rPr>
              <a:t>CTrac_EU</a:t>
            </a:r>
            <a:endParaRPr lang="en-US" sz="1600" b="1" dirty="0">
              <a:solidFill>
                <a:srgbClr val="0066FF"/>
              </a:solidFill>
            </a:endParaRPr>
          </a:p>
          <a:p>
            <a:pPr defTabSz="457200">
              <a:lnSpc>
                <a:spcPct val="130000"/>
              </a:lnSpc>
            </a:pPr>
            <a:r>
              <a:rPr lang="en-US" sz="1600" b="1" dirty="0" smtClean="0">
                <a:solidFill>
                  <a:srgbClr val="00FF00"/>
                </a:solidFill>
              </a:rPr>
              <a:t>C13CCAM</a:t>
            </a:r>
            <a:endParaRPr lang="en-US" sz="1600" b="1" dirty="0">
              <a:solidFill>
                <a:srgbClr val="00FF00"/>
              </a:solidFill>
            </a:endParaRPr>
          </a:p>
          <a:p>
            <a:pPr defTabSz="457200">
              <a:lnSpc>
                <a:spcPct val="130000"/>
              </a:lnSpc>
            </a:pPr>
            <a:r>
              <a:rPr lang="en-US" sz="1600" b="1" dirty="0" smtClean="0">
                <a:solidFill>
                  <a:srgbClr val="009900"/>
                </a:solidFill>
              </a:rPr>
              <a:t>C13MATCH</a:t>
            </a:r>
            <a:endParaRPr lang="en-US" sz="1600" b="1" dirty="0">
              <a:solidFill>
                <a:srgbClr val="009900"/>
              </a:solidFill>
            </a:endParaRPr>
          </a:p>
          <a:p>
            <a:pPr defTabSz="457200">
              <a:lnSpc>
                <a:spcPct val="130000"/>
              </a:lnSpc>
            </a:pPr>
            <a:r>
              <a:rPr lang="en-US" sz="1600" b="1" dirty="0" smtClean="0">
                <a:solidFill>
                  <a:srgbClr val="FF9900"/>
                </a:solidFill>
              </a:rPr>
              <a:t>TRCOM</a:t>
            </a:r>
            <a:endParaRPr lang="en-US" sz="1600" b="1" dirty="0">
              <a:solidFill>
                <a:srgbClr val="FF9900"/>
              </a:solidFill>
            </a:endParaRPr>
          </a:p>
          <a:p>
            <a:pPr defTabSz="457200">
              <a:lnSpc>
                <a:spcPct val="130000"/>
              </a:lnSpc>
            </a:pPr>
            <a:r>
              <a:rPr lang="en-US" sz="1600" b="1" dirty="0" smtClean="0">
                <a:solidFill>
                  <a:srgbClr val="CCFF66"/>
                </a:solidFill>
              </a:rPr>
              <a:t>RIGC </a:t>
            </a:r>
            <a:endParaRPr lang="en-US" sz="1600" b="1" dirty="0">
              <a:solidFill>
                <a:srgbClr val="CCFF66"/>
              </a:solidFill>
            </a:endParaRPr>
          </a:p>
          <a:p>
            <a:pPr defTabSz="457200">
              <a:lnSpc>
                <a:spcPct val="130000"/>
              </a:lnSpc>
            </a:pPr>
            <a:r>
              <a:rPr lang="en-US" sz="1600" b="1" dirty="0" smtClean="0">
                <a:solidFill>
                  <a:srgbClr val="FFFF00"/>
                </a:solidFill>
              </a:rPr>
              <a:t>JMA</a:t>
            </a:r>
            <a:endParaRPr lang="en-US" sz="1600" b="1" dirty="0">
              <a:solidFill>
                <a:srgbClr val="FFFF00"/>
              </a:solidFill>
            </a:endParaRPr>
          </a:p>
          <a:p>
            <a:pPr defTabSz="457200">
              <a:lnSpc>
                <a:spcPct val="130000"/>
              </a:lnSpc>
            </a:pPr>
            <a:r>
              <a:rPr lang="en-US" sz="1600" b="1" dirty="0" smtClean="0">
                <a:solidFill>
                  <a:srgbClr val="00FFFF"/>
                </a:solidFill>
              </a:rPr>
              <a:t>NCAM</a:t>
            </a:r>
            <a:endParaRPr lang="en-US" sz="1600" b="1" dirty="0">
              <a:solidFill>
                <a:srgbClr val="00FFFF"/>
              </a:solidFill>
            </a:endParaRPr>
          </a:p>
        </p:txBody>
      </p:sp>
      <p:pic>
        <p:nvPicPr>
          <p:cNvPr id="3" name="Image 2" descr="Figure6.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1002" r="9420" b="22715"/>
          <a:stretch/>
        </p:blipFill>
        <p:spPr>
          <a:xfrm>
            <a:off x="179512" y="1772817"/>
            <a:ext cx="6582902" cy="489654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259632" y="1196752"/>
            <a:ext cx="16561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Land </a:t>
            </a:r>
            <a:endParaRPr lang="en-GB" dirty="0"/>
          </a:p>
        </p:txBody>
      </p:sp>
      <p:sp>
        <p:nvSpPr>
          <p:cNvPr id="11" name="ZoneTexte 10"/>
          <p:cNvSpPr txBox="1"/>
          <p:nvPr/>
        </p:nvSpPr>
        <p:spPr>
          <a:xfrm>
            <a:off x="3563888" y="1196752"/>
            <a:ext cx="1944216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Ocean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inversions: </a:t>
            </a:r>
            <a:r>
              <a:rPr lang="en-US" dirty="0" smtClean="0"/>
              <a:t>IAV</a:t>
            </a:r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6732240" y="908720"/>
            <a:ext cx="2317461" cy="14096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 smtClean="0">
                <a:latin typeface="+mn-lt"/>
              </a:rPr>
              <a:t>Comparison </a:t>
            </a:r>
            <a:br>
              <a:rPr lang="en-GB" dirty="0" smtClean="0">
                <a:latin typeface="+mn-lt"/>
              </a:rPr>
            </a:br>
            <a:r>
              <a:rPr lang="en-GB" dirty="0" smtClean="0">
                <a:latin typeface="+mn-lt"/>
              </a:rPr>
              <a:t>of 11 inversions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latin typeface="+mn-lt"/>
              </a:rPr>
              <a:t>(RECCAP)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320022" y="6381328"/>
            <a:ext cx="2656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latin typeface="+mn-lt"/>
              </a:rPr>
              <a:t>Peylin et al</a:t>
            </a:r>
            <a:r>
              <a:rPr lang="en-GB" sz="2000" i="1" dirty="0" smtClean="0">
                <a:latin typeface="+mn-lt"/>
              </a:rPr>
              <a:t>. 2013 BG</a:t>
            </a:r>
            <a:endParaRPr lang="en-GB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765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6355651" y="6381328"/>
            <a:ext cx="2585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latin typeface="+mn-lt"/>
              </a:rPr>
              <a:t>Peylin et al</a:t>
            </a:r>
            <a:r>
              <a:rPr lang="en-GB" sz="2000" i="1" dirty="0" smtClean="0">
                <a:latin typeface="+mn-lt"/>
              </a:rPr>
              <a:t>.2013 BG</a:t>
            </a:r>
            <a:endParaRPr lang="en-GB" sz="2000" i="1" dirty="0"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732240" y="908720"/>
            <a:ext cx="2317461" cy="14096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 smtClean="0">
                <a:latin typeface="+mn-lt"/>
              </a:rPr>
              <a:t>Comparison </a:t>
            </a:r>
            <a:br>
              <a:rPr lang="en-GB" dirty="0" smtClean="0">
                <a:latin typeface="+mn-lt"/>
              </a:rPr>
            </a:br>
            <a:r>
              <a:rPr lang="en-GB" dirty="0" smtClean="0">
                <a:latin typeface="+mn-lt"/>
              </a:rPr>
              <a:t>of 11 inversions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latin typeface="+mn-lt"/>
              </a:rPr>
              <a:t>(RECCAP)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308304" y="2564318"/>
            <a:ext cx="1286630" cy="36009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JENA_s96</a:t>
            </a:r>
            <a:endParaRPr lang="en-US" sz="1600" b="1" dirty="0">
              <a:solidFill>
                <a:srgbClr val="FF0000"/>
              </a:solidFill>
            </a:endParaRPr>
          </a:p>
          <a:p>
            <a:pPr defTabSz="457200">
              <a:lnSpc>
                <a:spcPct val="130000"/>
              </a:lnSpc>
            </a:pPr>
            <a:r>
              <a:rPr lang="en-US" sz="1600" b="1" dirty="0" err="1" smtClean="0">
                <a:solidFill>
                  <a:schemeClr val="folHlink"/>
                </a:solidFill>
              </a:rPr>
              <a:t>LSCE_var</a:t>
            </a:r>
            <a:endParaRPr lang="en-US" sz="1600" b="1" dirty="0">
              <a:solidFill>
                <a:schemeClr val="folHlink"/>
              </a:solidFill>
            </a:endParaRPr>
          </a:p>
          <a:p>
            <a:pPr defTabSz="457200">
              <a:lnSpc>
                <a:spcPct val="130000"/>
              </a:lnSpc>
            </a:pPr>
            <a:r>
              <a:rPr lang="en-US" sz="1600" b="1" dirty="0" err="1" smtClean="0"/>
              <a:t>LSCE_an</a:t>
            </a:r>
            <a:endParaRPr lang="en-US" sz="1600" b="1" dirty="0"/>
          </a:p>
          <a:p>
            <a:pPr defTabSz="457200">
              <a:lnSpc>
                <a:spcPct val="130000"/>
              </a:lnSpc>
            </a:pPr>
            <a:r>
              <a:rPr lang="en-US" sz="1600" b="1" dirty="0" err="1" smtClean="0">
                <a:solidFill>
                  <a:srgbClr val="0000CC"/>
                </a:solidFill>
              </a:rPr>
              <a:t>CTrac_US</a:t>
            </a:r>
            <a:endParaRPr lang="en-US" sz="1600" b="1" dirty="0">
              <a:solidFill>
                <a:srgbClr val="0000CC"/>
              </a:solidFill>
            </a:endParaRPr>
          </a:p>
          <a:p>
            <a:pPr defTabSz="457200">
              <a:lnSpc>
                <a:spcPct val="130000"/>
              </a:lnSpc>
            </a:pPr>
            <a:r>
              <a:rPr lang="en-US" sz="1600" b="1" dirty="0" err="1" smtClean="0">
                <a:solidFill>
                  <a:srgbClr val="0066FF"/>
                </a:solidFill>
              </a:rPr>
              <a:t>CTrac_EU</a:t>
            </a:r>
            <a:endParaRPr lang="en-US" sz="1600" b="1" dirty="0">
              <a:solidFill>
                <a:srgbClr val="0066FF"/>
              </a:solidFill>
            </a:endParaRPr>
          </a:p>
          <a:p>
            <a:pPr defTabSz="457200">
              <a:lnSpc>
                <a:spcPct val="130000"/>
              </a:lnSpc>
            </a:pPr>
            <a:r>
              <a:rPr lang="en-US" sz="1600" b="1" dirty="0" smtClean="0">
                <a:solidFill>
                  <a:srgbClr val="00FF00"/>
                </a:solidFill>
              </a:rPr>
              <a:t>C13CCAM</a:t>
            </a:r>
            <a:endParaRPr lang="en-US" sz="1600" b="1" dirty="0">
              <a:solidFill>
                <a:srgbClr val="00FF00"/>
              </a:solidFill>
            </a:endParaRPr>
          </a:p>
          <a:p>
            <a:pPr defTabSz="457200">
              <a:lnSpc>
                <a:spcPct val="130000"/>
              </a:lnSpc>
            </a:pPr>
            <a:r>
              <a:rPr lang="en-US" sz="1600" b="1" dirty="0" smtClean="0">
                <a:solidFill>
                  <a:srgbClr val="009900"/>
                </a:solidFill>
              </a:rPr>
              <a:t>C13MATCH</a:t>
            </a:r>
            <a:endParaRPr lang="en-US" sz="1600" b="1" dirty="0">
              <a:solidFill>
                <a:srgbClr val="009900"/>
              </a:solidFill>
            </a:endParaRPr>
          </a:p>
          <a:p>
            <a:pPr defTabSz="457200">
              <a:lnSpc>
                <a:spcPct val="130000"/>
              </a:lnSpc>
            </a:pPr>
            <a:r>
              <a:rPr lang="en-US" sz="1600" b="1" dirty="0" smtClean="0">
                <a:solidFill>
                  <a:srgbClr val="FF9900"/>
                </a:solidFill>
              </a:rPr>
              <a:t>TRCOM</a:t>
            </a:r>
            <a:endParaRPr lang="en-US" sz="1600" b="1" dirty="0">
              <a:solidFill>
                <a:srgbClr val="FF9900"/>
              </a:solidFill>
            </a:endParaRPr>
          </a:p>
          <a:p>
            <a:pPr defTabSz="457200">
              <a:lnSpc>
                <a:spcPct val="130000"/>
              </a:lnSpc>
            </a:pPr>
            <a:r>
              <a:rPr lang="en-US" sz="1600" b="1" dirty="0" smtClean="0">
                <a:solidFill>
                  <a:srgbClr val="CCFF66"/>
                </a:solidFill>
              </a:rPr>
              <a:t>RIGC </a:t>
            </a:r>
            <a:endParaRPr lang="en-US" sz="1600" b="1" dirty="0">
              <a:solidFill>
                <a:srgbClr val="CCFF66"/>
              </a:solidFill>
            </a:endParaRPr>
          </a:p>
          <a:p>
            <a:pPr defTabSz="457200">
              <a:lnSpc>
                <a:spcPct val="130000"/>
              </a:lnSpc>
            </a:pPr>
            <a:r>
              <a:rPr lang="en-US" sz="1600" b="1" dirty="0" smtClean="0">
                <a:solidFill>
                  <a:srgbClr val="FFFF00"/>
                </a:solidFill>
              </a:rPr>
              <a:t>JMA</a:t>
            </a:r>
            <a:endParaRPr lang="en-US" sz="1600" b="1" dirty="0">
              <a:solidFill>
                <a:srgbClr val="FFFF00"/>
              </a:solidFill>
            </a:endParaRPr>
          </a:p>
          <a:p>
            <a:pPr defTabSz="457200">
              <a:lnSpc>
                <a:spcPct val="130000"/>
              </a:lnSpc>
            </a:pPr>
            <a:r>
              <a:rPr lang="en-US" sz="1600" b="1" dirty="0" smtClean="0">
                <a:solidFill>
                  <a:srgbClr val="00FFFF"/>
                </a:solidFill>
              </a:rPr>
              <a:t>NCAM</a:t>
            </a:r>
            <a:endParaRPr lang="en-US" sz="1600" b="1" dirty="0">
              <a:solidFill>
                <a:srgbClr val="00FFFF"/>
              </a:solidFill>
            </a:endParaRPr>
          </a:p>
        </p:txBody>
      </p:sp>
      <p:pic>
        <p:nvPicPr>
          <p:cNvPr id="3" name="Image 2" descr="Figure6.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1002" r="9420" b="22715"/>
          <a:stretch/>
        </p:blipFill>
        <p:spPr>
          <a:xfrm>
            <a:off x="179512" y="1772817"/>
            <a:ext cx="6582902" cy="489654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259632" y="1196752"/>
            <a:ext cx="16561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Land </a:t>
            </a:r>
            <a:endParaRPr lang="en-GB" dirty="0"/>
          </a:p>
        </p:txBody>
      </p:sp>
      <p:sp>
        <p:nvSpPr>
          <p:cNvPr id="11" name="ZoneTexte 10"/>
          <p:cNvSpPr txBox="1"/>
          <p:nvPr/>
        </p:nvSpPr>
        <p:spPr>
          <a:xfrm>
            <a:off x="3563888" y="1196752"/>
            <a:ext cx="1944216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Ocean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inversions: </a:t>
            </a:r>
            <a:r>
              <a:rPr lang="en-US" dirty="0" smtClean="0"/>
              <a:t>IAV</a:t>
            </a:r>
            <a:endParaRPr lang="en-GB" dirty="0"/>
          </a:p>
        </p:txBody>
      </p:sp>
      <p:sp>
        <p:nvSpPr>
          <p:cNvPr id="8" name="ZoneTexte 7"/>
          <p:cNvSpPr txBox="1"/>
          <p:nvPr/>
        </p:nvSpPr>
        <p:spPr>
          <a:xfrm>
            <a:off x="1331640" y="1052736"/>
            <a:ext cx="6912768" cy="5400600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GB" sz="2800" b="1" dirty="0" smtClean="0">
                <a:solidFill>
                  <a:srgbClr val="0000FF"/>
                </a:solidFill>
                <a:latin typeface="+mn-lt"/>
              </a:rPr>
              <a:t>Strengths:</a:t>
            </a:r>
            <a:endParaRPr lang="en-GB" sz="2800" b="1" dirty="0" smtClean="0">
              <a:solidFill>
                <a:srgbClr val="0000FF"/>
              </a:solidFill>
              <a:latin typeface="+mn-lt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GB" sz="2800" dirty="0" smtClean="0">
                <a:solidFill>
                  <a:srgbClr val="0000FF"/>
                </a:solidFill>
              </a:rPr>
              <a:t>Include all processes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fr-FR" sz="2800" dirty="0" smtClean="0">
                <a:solidFill>
                  <a:srgbClr val="0000FF"/>
                </a:solidFill>
              </a:rPr>
              <a:t>A</a:t>
            </a:r>
            <a:r>
              <a:rPr lang="en-GB" sz="2800" dirty="0" smtClean="0">
                <a:solidFill>
                  <a:srgbClr val="0000FF"/>
                </a:solidFill>
              </a:rPr>
              <a:t>curate at large scale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smtClean="0">
                <a:solidFill>
                  <a:srgbClr val="0000FF"/>
                </a:solidFill>
              </a:rPr>
              <a:t>Land inter-annual variability appears robust</a:t>
            </a:r>
            <a:endParaRPr lang="en-GB" sz="2800" dirty="0"/>
          </a:p>
          <a:p>
            <a:pPr>
              <a:lnSpc>
                <a:spcPct val="110000"/>
              </a:lnSpc>
            </a:pPr>
            <a:endParaRPr lang="en-GB" sz="2800" dirty="0" smtClean="0"/>
          </a:p>
          <a:p>
            <a:pPr>
              <a:lnSpc>
                <a:spcPct val="110000"/>
              </a:lnSpc>
            </a:pPr>
            <a:r>
              <a:rPr lang="en-GB" sz="2800" b="1" dirty="0" smtClean="0">
                <a:solidFill>
                  <a:srgbClr val="FF0000"/>
                </a:solidFill>
                <a:latin typeface="+mn-lt"/>
              </a:rPr>
              <a:t>Weaknesses: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fr-FR" sz="2800" dirty="0" smtClean="0">
                <a:solidFill>
                  <a:srgbClr val="FF0000"/>
                </a:solidFill>
              </a:rPr>
              <a:t>N</a:t>
            </a:r>
            <a:r>
              <a:rPr lang="en-GB" sz="2800" dirty="0" smtClean="0">
                <a:solidFill>
                  <a:srgbClr val="FF0000"/>
                </a:solidFill>
              </a:rPr>
              <a:t>o insight on the processes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GB" sz="2800" dirty="0" smtClean="0">
                <a:solidFill>
                  <a:srgbClr val="FF0000"/>
                </a:solidFill>
              </a:rPr>
              <a:t>Poor regional constraint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GB" sz="2800" dirty="0" smtClean="0">
                <a:solidFill>
                  <a:srgbClr val="FF0000"/>
                </a:solidFill>
              </a:rPr>
              <a:t>Land / ocean partition is not robust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GB" sz="2800" dirty="0" smtClean="0">
                <a:solidFill>
                  <a:srgbClr val="FF0000"/>
                </a:solidFill>
              </a:rPr>
              <a:t>No </a:t>
            </a:r>
            <a:r>
              <a:rPr lang="en-GB" sz="2800" dirty="0" smtClean="0">
                <a:solidFill>
                  <a:srgbClr val="FF0000"/>
                </a:solidFill>
              </a:rPr>
              <a:t>prediction </a:t>
            </a:r>
            <a:r>
              <a:rPr lang="en-GB" sz="2800" dirty="0" smtClean="0">
                <a:solidFill>
                  <a:srgbClr val="FF0000"/>
                </a:solidFill>
              </a:rPr>
              <a:t>capabilities</a:t>
            </a:r>
          </a:p>
        </p:txBody>
      </p:sp>
    </p:spTree>
    <p:extLst>
      <p:ext uri="{BB962C8B-B14F-4D97-AF65-F5344CB8AC3E}">
        <p14:creationId xmlns:p14="http://schemas.microsoft.com/office/powerpoint/2010/main" val="55646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land surface models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118" y="836712"/>
            <a:ext cx="1806839" cy="1880755"/>
          </a:xfrm>
          <a:prstGeom prst="rect">
            <a:avLst/>
          </a:prstGeom>
        </p:spPr>
      </p:pic>
      <p:grpSp>
        <p:nvGrpSpPr>
          <p:cNvPr id="9" name="Group 237"/>
          <p:cNvGrpSpPr>
            <a:grpSpLocks/>
          </p:cNvGrpSpPr>
          <p:nvPr/>
        </p:nvGrpSpPr>
        <p:grpSpPr bwMode="auto">
          <a:xfrm>
            <a:off x="5755389" y="2745148"/>
            <a:ext cx="3104742" cy="1030717"/>
            <a:chOff x="567" y="975"/>
            <a:chExt cx="4626" cy="2043"/>
          </a:xfrm>
        </p:grpSpPr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76" y="1412"/>
              <a:ext cx="605" cy="545"/>
            </a:xfrm>
            <a:custGeom>
              <a:avLst/>
              <a:gdLst>
                <a:gd name="T0" fmla="*/ 4 w 453"/>
                <a:gd name="T1" fmla="*/ 288 h 412"/>
                <a:gd name="T2" fmla="*/ 9 w 453"/>
                <a:gd name="T3" fmla="*/ 412 h 412"/>
                <a:gd name="T4" fmla="*/ 110 w 453"/>
                <a:gd name="T5" fmla="*/ 355 h 412"/>
                <a:gd name="T6" fmla="*/ 168 w 453"/>
                <a:gd name="T7" fmla="*/ 307 h 412"/>
                <a:gd name="T8" fmla="*/ 206 w 453"/>
                <a:gd name="T9" fmla="*/ 278 h 412"/>
                <a:gd name="T10" fmla="*/ 254 w 453"/>
                <a:gd name="T11" fmla="*/ 230 h 412"/>
                <a:gd name="T12" fmla="*/ 283 w 453"/>
                <a:gd name="T13" fmla="*/ 216 h 412"/>
                <a:gd name="T14" fmla="*/ 355 w 453"/>
                <a:gd name="T15" fmla="*/ 172 h 412"/>
                <a:gd name="T16" fmla="*/ 384 w 453"/>
                <a:gd name="T17" fmla="*/ 148 h 412"/>
                <a:gd name="T18" fmla="*/ 412 w 453"/>
                <a:gd name="T19" fmla="*/ 134 h 412"/>
                <a:gd name="T20" fmla="*/ 441 w 453"/>
                <a:gd name="T21" fmla="*/ 115 h 412"/>
                <a:gd name="T22" fmla="*/ 436 w 453"/>
                <a:gd name="T23" fmla="*/ 0 h 412"/>
                <a:gd name="T24" fmla="*/ 398 w 453"/>
                <a:gd name="T25" fmla="*/ 28 h 412"/>
                <a:gd name="T26" fmla="*/ 369 w 453"/>
                <a:gd name="T27" fmla="*/ 48 h 412"/>
                <a:gd name="T28" fmla="*/ 355 w 453"/>
                <a:gd name="T29" fmla="*/ 57 h 412"/>
                <a:gd name="T30" fmla="*/ 288 w 453"/>
                <a:gd name="T31" fmla="*/ 105 h 412"/>
                <a:gd name="T32" fmla="*/ 249 w 453"/>
                <a:gd name="T33" fmla="*/ 129 h 412"/>
                <a:gd name="T34" fmla="*/ 148 w 453"/>
                <a:gd name="T35" fmla="*/ 196 h 412"/>
                <a:gd name="T36" fmla="*/ 134 w 453"/>
                <a:gd name="T37" fmla="*/ 206 h 412"/>
                <a:gd name="T38" fmla="*/ 124 w 453"/>
                <a:gd name="T39" fmla="*/ 220 h 412"/>
                <a:gd name="T40" fmla="*/ 81 w 453"/>
                <a:gd name="T41" fmla="*/ 240 h 412"/>
                <a:gd name="T42" fmla="*/ 4 w 453"/>
                <a:gd name="T43" fmla="*/ 288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3" h="412">
                  <a:moveTo>
                    <a:pt x="4" y="288"/>
                  </a:moveTo>
                  <a:cubicBezTo>
                    <a:pt x="0" y="331"/>
                    <a:pt x="1" y="370"/>
                    <a:pt x="9" y="412"/>
                  </a:cubicBezTo>
                  <a:cubicBezTo>
                    <a:pt x="43" y="391"/>
                    <a:pt x="75" y="374"/>
                    <a:pt x="110" y="355"/>
                  </a:cubicBezTo>
                  <a:cubicBezTo>
                    <a:pt x="133" y="343"/>
                    <a:pt x="146" y="320"/>
                    <a:pt x="168" y="307"/>
                  </a:cubicBezTo>
                  <a:cubicBezTo>
                    <a:pt x="180" y="287"/>
                    <a:pt x="190" y="294"/>
                    <a:pt x="206" y="278"/>
                  </a:cubicBezTo>
                  <a:cubicBezTo>
                    <a:pt x="221" y="263"/>
                    <a:pt x="237" y="243"/>
                    <a:pt x="254" y="230"/>
                  </a:cubicBezTo>
                  <a:cubicBezTo>
                    <a:pt x="262" y="223"/>
                    <a:pt x="274" y="222"/>
                    <a:pt x="283" y="216"/>
                  </a:cubicBezTo>
                  <a:cubicBezTo>
                    <a:pt x="308" y="200"/>
                    <a:pt x="329" y="185"/>
                    <a:pt x="355" y="172"/>
                  </a:cubicBezTo>
                  <a:cubicBezTo>
                    <a:pt x="373" y="163"/>
                    <a:pt x="367" y="162"/>
                    <a:pt x="384" y="148"/>
                  </a:cubicBezTo>
                  <a:cubicBezTo>
                    <a:pt x="406" y="130"/>
                    <a:pt x="390" y="147"/>
                    <a:pt x="412" y="134"/>
                  </a:cubicBezTo>
                  <a:cubicBezTo>
                    <a:pt x="422" y="128"/>
                    <a:pt x="441" y="115"/>
                    <a:pt x="441" y="115"/>
                  </a:cubicBezTo>
                  <a:cubicBezTo>
                    <a:pt x="453" y="78"/>
                    <a:pt x="449" y="37"/>
                    <a:pt x="436" y="0"/>
                  </a:cubicBezTo>
                  <a:cubicBezTo>
                    <a:pt x="420" y="10"/>
                    <a:pt x="416" y="23"/>
                    <a:pt x="398" y="28"/>
                  </a:cubicBezTo>
                  <a:cubicBezTo>
                    <a:pt x="388" y="35"/>
                    <a:pt x="379" y="41"/>
                    <a:pt x="369" y="48"/>
                  </a:cubicBezTo>
                  <a:cubicBezTo>
                    <a:pt x="364" y="51"/>
                    <a:pt x="355" y="57"/>
                    <a:pt x="355" y="57"/>
                  </a:cubicBezTo>
                  <a:cubicBezTo>
                    <a:pt x="337" y="84"/>
                    <a:pt x="313" y="89"/>
                    <a:pt x="288" y="105"/>
                  </a:cubicBezTo>
                  <a:cubicBezTo>
                    <a:pt x="276" y="123"/>
                    <a:pt x="269" y="122"/>
                    <a:pt x="249" y="129"/>
                  </a:cubicBezTo>
                  <a:cubicBezTo>
                    <a:pt x="217" y="152"/>
                    <a:pt x="187" y="186"/>
                    <a:pt x="148" y="196"/>
                  </a:cubicBezTo>
                  <a:cubicBezTo>
                    <a:pt x="143" y="199"/>
                    <a:pt x="138" y="202"/>
                    <a:pt x="134" y="206"/>
                  </a:cubicBezTo>
                  <a:cubicBezTo>
                    <a:pt x="130" y="210"/>
                    <a:pt x="128" y="216"/>
                    <a:pt x="124" y="220"/>
                  </a:cubicBezTo>
                  <a:cubicBezTo>
                    <a:pt x="114" y="228"/>
                    <a:pt x="94" y="236"/>
                    <a:pt x="81" y="240"/>
                  </a:cubicBezTo>
                  <a:cubicBezTo>
                    <a:pt x="71" y="250"/>
                    <a:pt x="14" y="288"/>
                    <a:pt x="4" y="288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CC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4565" y="1292"/>
              <a:ext cx="616" cy="500"/>
            </a:xfrm>
            <a:custGeom>
              <a:avLst/>
              <a:gdLst>
                <a:gd name="T0" fmla="*/ 12 w 461"/>
                <a:gd name="T1" fmla="*/ 303 h 380"/>
                <a:gd name="T2" fmla="*/ 17 w 461"/>
                <a:gd name="T3" fmla="*/ 375 h 380"/>
                <a:gd name="T4" fmla="*/ 32 w 461"/>
                <a:gd name="T5" fmla="*/ 370 h 380"/>
                <a:gd name="T6" fmla="*/ 60 w 461"/>
                <a:gd name="T7" fmla="*/ 351 h 380"/>
                <a:gd name="T8" fmla="*/ 75 w 461"/>
                <a:gd name="T9" fmla="*/ 336 h 380"/>
                <a:gd name="T10" fmla="*/ 104 w 461"/>
                <a:gd name="T11" fmla="*/ 317 h 380"/>
                <a:gd name="T12" fmla="*/ 118 w 461"/>
                <a:gd name="T13" fmla="*/ 308 h 380"/>
                <a:gd name="T14" fmla="*/ 171 w 461"/>
                <a:gd name="T15" fmla="*/ 274 h 380"/>
                <a:gd name="T16" fmla="*/ 243 w 461"/>
                <a:gd name="T17" fmla="*/ 231 h 380"/>
                <a:gd name="T18" fmla="*/ 315 w 461"/>
                <a:gd name="T19" fmla="*/ 188 h 380"/>
                <a:gd name="T20" fmla="*/ 358 w 461"/>
                <a:gd name="T21" fmla="*/ 154 h 380"/>
                <a:gd name="T22" fmla="*/ 401 w 461"/>
                <a:gd name="T23" fmla="*/ 130 h 380"/>
                <a:gd name="T24" fmla="*/ 420 w 461"/>
                <a:gd name="T25" fmla="*/ 111 h 380"/>
                <a:gd name="T26" fmla="*/ 449 w 461"/>
                <a:gd name="T27" fmla="*/ 92 h 380"/>
                <a:gd name="T28" fmla="*/ 454 w 461"/>
                <a:gd name="T29" fmla="*/ 0 h 380"/>
                <a:gd name="T30" fmla="*/ 348 w 461"/>
                <a:gd name="T31" fmla="*/ 82 h 380"/>
                <a:gd name="T32" fmla="*/ 320 w 461"/>
                <a:gd name="T33" fmla="*/ 101 h 380"/>
                <a:gd name="T34" fmla="*/ 305 w 461"/>
                <a:gd name="T35" fmla="*/ 116 h 380"/>
                <a:gd name="T36" fmla="*/ 219 w 461"/>
                <a:gd name="T37" fmla="*/ 168 h 380"/>
                <a:gd name="T38" fmla="*/ 176 w 461"/>
                <a:gd name="T39" fmla="*/ 202 h 380"/>
                <a:gd name="T40" fmla="*/ 118 w 461"/>
                <a:gd name="T41" fmla="*/ 236 h 380"/>
                <a:gd name="T42" fmla="*/ 3 w 461"/>
                <a:gd name="T43" fmla="*/ 308 h 380"/>
                <a:gd name="T44" fmla="*/ 12 w 461"/>
                <a:gd name="T45" fmla="*/ 303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1" h="380">
                  <a:moveTo>
                    <a:pt x="12" y="303"/>
                  </a:moveTo>
                  <a:cubicBezTo>
                    <a:pt x="14" y="327"/>
                    <a:pt x="10" y="352"/>
                    <a:pt x="17" y="375"/>
                  </a:cubicBezTo>
                  <a:cubicBezTo>
                    <a:pt x="19" y="380"/>
                    <a:pt x="27" y="373"/>
                    <a:pt x="32" y="370"/>
                  </a:cubicBezTo>
                  <a:cubicBezTo>
                    <a:pt x="42" y="365"/>
                    <a:pt x="51" y="357"/>
                    <a:pt x="60" y="351"/>
                  </a:cubicBezTo>
                  <a:cubicBezTo>
                    <a:pt x="66" y="347"/>
                    <a:pt x="69" y="340"/>
                    <a:pt x="75" y="336"/>
                  </a:cubicBezTo>
                  <a:cubicBezTo>
                    <a:pt x="84" y="329"/>
                    <a:pt x="94" y="323"/>
                    <a:pt x="104" y="317"/>
                  </a:cubicBezTo>
                  <a:cubicBezTo>
                    <a:pt x="109" y="314"/>
                    <a:pt x="118" y="308"/>
                    <a:pt x="118" y="308"/>
                  </a:cubicBezTo>
                  <a:cubicBezTo>
                    <a:pt x="130" y="289"/>
                    <a:pt x="150" y="281"/>
                    <a:pt x="171" y="274"/>
                  </a:cubicBezTo>
                  <a:cubicBezTo>
                    <a:pt x="193" y="258"/>
                    <a:pt x="219" y="247"/>
                    <a:pt x="243" y="231"/>
                  </a:cubicBezTo>
                  <a:cubicBezTo>
                    <a:pt x="267" y="216"/>
                    <a:pt x="287" y="195"/>
                    <a:pt x="315" y="188"/>
                  </a:cubicBezTo>
                  <a:cubicBezTo>
                    <a:pt x="330" y="177"/>
                    <a:pt x="342" y="163"/>
                    <a:pt x="358" y="154"/>
                  </a:cubicBezTo>
                  <a:cubicBezTo>
                    <a:pt x="373" y="146"/>
                    <a:pt x="388" y="142"/>
                    <a:pt x="401" y="130"/>
                  </a:cubicBezTo>
                  <a:cubicBezTo>
                    <a:pt x="408" y="124"/>
                    <a:pt x="413" y="117"/>
                    <a:pt x="420" y="111"/>
                  </a:cubicBezTo>
                  <a:cubicBezTo>
                    <a:pt x="429" y="104"/>
                    <a:pt x="449" y="92"/>
                    <a:pt x="449" y="92"/>
                  </a:cubicBezTo>
                  <a:cubicBezTo>
                    <a:pt x="461" y="55"/>
                    <a:pt x="458" y="46"/>
                    <a:pt x="454" y="0"/>
                  </a:cubicBezTo>
                  <a:cubicBezTo>
                    <a:pt x="417" y="26"/>
                    <a:pt x="394" y="67"/>
                    <a:pt x="348" y="82"/>
                  </a:cubicBezTo>
                  <a:cubicBezTo>
                    <a:pt x="339" y="88"/>
                    <a:pt x="328" y="93"/>
                    <a:pt x="320" y="101"/>
                  </a:cubicBezTo>
                  <a:cubicBezTo>
                    <a:pt x="315" y="106"/>
                    <a:pt x="311" y="112"/>
                    <a:pt x="305" y="116"/>
                  </a:cubicBezTo>
                  <a:cubicBezTo>
                    <a:pt x="278" y="137"/>
                    <a:pt x="247" y="149"/>
                    <a:pt x="219" y="168"/>
                  </a:cubicBezTo>
                  <a:cubicBezTo>
                    <a:pt x="204" y="178"/>
                    <a:pt x="193" y="193"/>
                    <a:pt x="176" y="202"/>
                  </a:cubicBezTo>
                  <a:cubicBezTo>
                    <a:pt x="156" y="212"/>
                    <a:pt x="137" y="223"/>
                    <a:pt x="118" y="236"/>
                  </a:cubicBezTo>
                  <a:cubicBezTo>
                    <a:pt x="80" y="262"/>
                    <a:pt x="40" y="282"/>
                    <a:pt x="3" y="308"/>
                  </a:cubicBezTo>
                  <a:cubicBezTo>
                    <a:pt x="0" y="310"/>
                    <a:pt x="9" y="305"/>
                    <a:pt x="12" y="303"/>
                  </a:cubicBez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3988" y="1772"/>
              <a:ext cx="615" cy="577"/>
            </a:xfrm>
            <a:custGeom>
              <a:avLst/>
              <a:gdLst>
                <a:gd name="T0" fmla="*/ 28 w 462"/>
                <a:gd name="T1" fmla="*/ 299 h 438"/>
                <a:gd name="T2" fmla="*/ 100 w 462"/>
                <a:gd name="T3" fmla="*/ 256 h 438"/>
                <a:gd name="T4" fmla="*/ 201 w 462"/>
                <a:gd name="T5" fmla="*/ 193 h 438"/>
                <a:gd name="T6" fmla="*/ 287 w 462"/>
                <a:gd name="T7" fmla="*/ 131 h 438"/>
                <a:gd name="T8" fmla="*/ 431 w 462"/>
                <a:gd name="T9" fmla="*/ 35 h 438"/>
                <a:gd name="T10" fmla="*/ 441 w 462"/>
                <a:gd name="T11" fmla="*/ 49 h 438"/>
                <a:gd name="T12" fmla="*/ 373 w 462"/>
                <a:gd name="T13" fmla="*/ 193 h 438"/>
                <a:gd name="T14" fmla="*/ 345 w 462"/>
                <a:gd name="T15" fmla="*/ 212 h 438"/>
                <a:gd name="T16" fmla="*/ 335 w 462"/>
                <a:gd name="T17" fmla="*/ 227 h 438"/>
                <a:gd name="T18" fmla="*/ 306 w 462"/>
                <a:gd name="T19" fmla="*/ 241 h 438"/>
                <a:gd name="T20" fmla="*/ 282 w 462"/>
                <a:gd name="T21" fmla="*/ 260 h 438"/>
                <a:gd name="T22" fmla="*/ 273 w 462"/>
                <a:gd name="T23" fmla="*/ 275 h 438"/>
                <a:gd name="T24" fmla="*/ 229 w 462"/>
                <a:gd name="T25" fmla="*/ 304 h 438"/>
                <a:gd name="T26" fmla="*/ 81 w 462"/>
                <a:gd name="T27" fmla="*/ 395 h 438"/>
                <a:gd name="T28" fmla="*/ 23 w 462"/>
                <a:gd name="T29" fmla="*/ 438 h 438"/>
                <a:gd name="T30" fmla="*/ 28 w 462"/>
                <a:gd name="T31" fmla="*/ 29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2" h="438">
                  <a:moveTo>
                    <a:pt x="28" y="299"/>
                  </a:moveTo>
                  <a:cubicBezTo>
                    <a:pt x="51" y="282"/>
                    <a:pt x="77" y="271"/>
                    <a:pt x="100" y="256"/>
                  </a:cubicBezTo>
                  <a:cubicBezTo>
                    <a:pt x="131" y="235"/>
                    <a:pt x="165" y="205"/>
                    <a:pt x="201" y="193"/>
                  </a:cubicBezTo>
                  <a:cubicBezTo>
                    <a:pt x="226" y="168"/>
                    <a:pt x="258" y="152"/>
                    <a:pt x="287" y="131"/>
                  </a:cubicBezTo>
                  <a:cubicBezTo>
                    <a:pt x="334" y="97"/>
                    <a:pt x="383" y="66"/>
                    <a:pt x="431" y="35"/>
                  </a:cubicBezTo>
                  <a:cubicBezTo>
                    <a:pt x="454" y="0"/>
                    <a:pt x="445" y="37"/>
                    <a:pt x="441" y="49"/>
                  </a:cubicBezTo>
                  <a:cubicBezTo>
                    <a:pt x="462" y="126"/>
                    <a:pt x="449" y="168"/>
                    <a:pt x="373" y="193"/>
                  </a:cubicBezTo>
                  <a:cubicBezTo>
                    <a:pt x="364" y="199"/>
                    <a:pt x="351" y="203"/>
                    <a:pt x="345" y="212"/>
                  </a:cubicBezTo>
                  <a:cubicBezTo>
                    <a:pt x="342" y="217"/>
                    <a:pt x="340" y="223"/>
                    <a:pt x="335" y="227"/>
                  </a:cubicBezTo>
                  <a:cubicBezTo>
                    <a:pt x="327" y="234"/>
                    <a:pt x="315" y="235"/>
                    <a:pt x="306" y="241"/>
                  </a:cubicBezTo>
                  <a:cubicBezTo>
                    <a:pt x="280" y="284"/>
                    <a:pt x="315" y="234"/>
                    <a:pt x="282" y="260"/>
                  </a:cubicBezTo>
                  <a:cubicBezTo>
                    <a:pt x="277" y="264"/>
                    <a:pt x="277" y="271"/>
                    <a:pt x="273" y="275"/>
                  </a:cubicBezTo>
                  <a:cubicBezTo>
                    <a:pt x="261" y="287"/>
                    <a:pt x="241" y="292"/>
                    <a:pt x="229" y="304"/>
                  </a:cubicBezTo>
                  <a:cubicBezTo>
                    <a:pt x="189" y="344"/>
                    <a:pt x="131" y="371"/>
                    <a:pt x="81" y="395"/>
                  </a:cubicBezTo>
                  <a:cubicBezTo>
                    <a:pt x="59" y="406"/>
                    <a:pt x="43" y="424"/>
                    <a:pt x="23" y="438"/>
                  </a:cubicBezTo>
                  <a:cubicBezTo>
                    <a:pt x="7" y="394"/>
                    <a:pt x="0" y="339"/>
                    <a:pt x="28" y="299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CC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4005" y="1703"/>
              <a:ext cx="575" cy="473"/>
            </a:xfrm>
            <a:custGeom>
              <a:avLst/>
              <a:gdLst>
                <a:gd name="T0" fmla="*/ 9 w 378"/>
                <a:gd name="T1" fmla="*/ 268 h 345"/>
                <a:gd name="T2" fmla="*/ 105 w 378"/>
                <a:gd name="T3" fmla="*/ 199 h 345"/>
                <a:gd name="T4" fmla="*/ 144 w 378"/>
                <a:gd name="T5" fmla="*/ 176 h 345"/>
                <a:gd name="T6" fmla="*/ 308 w 378"/>
                <a:gd name="T7" fmla="*/ 49 h 345"/>
                <a:gd name="T8" fmla="*/ 347 w 378"/>
                <a:gd name="T9" fmla="*/ 22 h 345"/>
                <a:gd name="T10" fmla="*/ 378 w 378"/>
                <a:gd name="T11" fmla="*/ 0 h 345"/>
                <a:gd name="T12" fmla="*/ 375 w 378"/>
                <a:gd name="T13" fmla="*/ 61 h 345"/>
                <a:gd name="T14" fmla="*/ 370 w 378"/>
                <a:gd name="T15" fmla="*/ 79 h 345"/>
                <a:gd name="T16" fmla="*/ 348 w 378"/>
                <a:gd name="T17" fmla="*/ 92 h 345"/>
                <a:gd name="T18" fmla="*/ 323 w 378"/>
                <a:gd name="T19" fmla="*/ 112 h 345"/>
                <a:gd name="T20" fmla="*/ 312 w 378"/>
                <a:gd name="T21" fmla="*/ 121 h 345"/>
                <a:gd name="T22" fmla="*/ 249 w 378"/>
                <a:gd name="T23" fmla="*/ 161 h 345"/>
                <a:gd name="T24" fmla="*/ 84 w 378"/>
                <a:gd name="T25" fmla="*/ 282 h 345"/>
                <a:gd name="T26" fmla="*/ 21 w 378"/>
                <a:gd name="T27" fmla="*/ 328 h 345"/>
                <a:gd name="T28" fmla="*/ 13 w 378"/>
                <a:gd name="T29" fmla="*/ 342 h 345"/>
                <a:gd name="T30" fmla="*/ 9 w 378"/>
                <a:gd name="T31" fmla="*/ 319 h 345"/>
                <a:gd name="T32" fmla="*/ 0 w 378"/>
                <a:gd name="T33" fmla="*/ 282 h 345"/>
                <a:gd name="T34" fmla="*/ 9 w 378"/>
                <a:gd name="T35" fmla="*/ 26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8" h="345">
                  <a:moveTo>
                    <a:pt x="9" y="268"/>
                  </a:moveTo>
                  <a:cubicBezTo>
                    <a:pt x="31" y="232"/>
                    <a:pt x="73" y="219"/>
                    <a:pt x="105" y="199"/>
                  </a:cubicBezTo>
                  <a:cubicBezTo>
                    <a:pt x="147" y="173"/>
                    <a:pt x="115" y="186"/>
                    <a:pt x="144" y="176"/>
                  </a:cubicBezTo>
                  <a:cubicBezTo>
                    <a:pt x="196" y="136"/>
                    <a:pt x="251" y="88"/>
                    <a:pt x="308" y="49"/>
                  </a:cubicBezTo>
                  <a:cubicBezTo>
                    <a:pt x="336" y="28"/>
                    <a:pt x="324" y="30"/>
                    <a:pt x="347" y="22"/>
                  </a:cubicBezTo>
                  <a:cubicBezTo>
                    <a:pt x="362" y="10"/>
                    <a:pt x="374" y="19"/>
                    <a:pt x="378" y="0"/>
                  </a:cubicBezTo>
                  <a:cubicBezTo>
                    <a:pt x="377" y="20"/>
                    <a:pt x="376" y="40"/>
                    <a:pt x="375" y="61"/>
                  </a:cubicBezTo>
                  <a:cubicBezTo>
                    <a:pt x="374" y="67"/>
                    <a:pt x="375" y="75"/>
                    <a:pt x="370" y="79"/>
                  </a:cubicBezTo>
                  <a:cubicBezTo>
                    <a:pt x="363" y="86"/>
                    <a:pt x="357" y="90"/>
                    <a:pt x="348" y="92"/>
                  </a:cubicBezTo>
                  <a:cubicBezTo>
                    <a:pt x="338" y="96"/>
                    <a:pt x="332" y="106"/>
                    <a:pt x="323" y="112"/>
                  </a:cubicBezTo>
                  <a:cubicBezTo>
                    <a:pt x="319" y="115"/>
                    <a:pt x="312" y="121"/>
                    <a:pt x="312" y="121"/>
                  </a:cubicBezTo>
                  <a:cubicBezTo>
                    <a:pt x="291" y="137"/>
                    <a:pt x="272" y="154"/>
                    <a:pt x="249" y="161"/>
                  </a:cubicBezTo>
                  <a:cubicBezTo>
                    <a:pt x="197" y="201"/>
                    <a:pt x="143" y="260"/>
                    <a:pt x="84" y="282"/>
                  </a:cubicBezTo>
                  <a:cubicBezTo>
                    <a:pt x="63" y="297"/>
                    <a:pt x="43" y="313"/>
                    <a:pt x="21" y="328"/>
                  </a:cubicBezTo>
                  <a:cubicBezTo>
                    <a:pt x="18" y="333"/>
                    <a:pt x="18" y="345"/>
                    <a:pt x="13" y="342"/>
                  </a:cubicBezTo>
                  <a:cubicBezTo>
                    <a:pt x="7" y="338"/>
                    <a:pt x="11" y="327"/>
                    <a:pt x="9" y="319"/>
                  </a:cubicBezTo>
                  <a:cubicBezTo>
                    <a:pt x="6" y="307"/>
                    <a:pt x="0" y="282"/>
                    <a:pt x="0" y="282"/>
                  </a:cubicBezTo>
                  <a:cubicBezTo>
                    <a:pt x="5" y="266"/>
                    <a:pt x="0" y="268"/>
                    <a:pt x="9" y="268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2194" y="2171"/>
              <a:ext cx="1823" cy="721"/>
            </a:xfrm>
            <a:custGeom>
              <a:avLst/>
              <a:gdLst>
                <a:gd name="T0" fmla="*/ 2 w 1365"/>
                <a:gd name="T1" fmla="*/ 386 h 547"/>
                <a:gd name="T2" fmla="*/ 7 w 1365"/>
                <a:gd name="T3" fmla="*/ 534 h 547"/>
                <a:gd name="T4" fmla="*/ 405 w 1365"/>
                <a:gd name="T5" fmla="*/ 539 h 547"/>
                <a:gd name="T6" fmla="*/ 803 w 1365"/>
                <a:gd name="T7" fmla="*/ 530 h 547"/>
                <a:gd name="T8" fmla="*/ 933 w 1365"/>
                <a:gd name="T9" fmla="*/ 462 h 547"/>
                <a:gd name="T10" fmla="*/ 991 w 1365"/>
                <a:gd name="T11" fmla="*/ 424 h 547"/>
                <a:gd name="T12" fmla="*/ 1087 w 1365"/>
                <a:gd name="T13" fmla="*/ 352 h 547"/>
                <a:gd name="T14" fmla="*/ 1130 w 1365"/>
                <a:gd name="T15" fmla="*/ 323 h 547"/>
                <a:gd name="T16" fmla="*/ 1144 w 1365"/>
                <a:gd name="T17" fmla="*/ 314 h 547"/>
                <a:gd name="T18" fmla="*/ 1183 w 1365"/>
                <a:gd name="T19" fmla="*/ 280 h 547"/>
                <a:gd name="T20" fmla="*/ 1264 w 1365"/>
                <a:gd name="T21" fmla="*/ 227 h 547"/>
                <a:gd name="T22" fmla="*/ 1336 w 1365"/>
                <a:gd name="T23" fmla="*/ 179 h 547"/>
                <a:gd name="T24" fmla="*/ 1365 w 1365"/>
                <a:gd name="T25" fmla="*/ 136 h 547"/>
                <a:gd name="T26" fmla="*/ 1360 w 1365"/>
                <a:gd name="T27" fmla="*/ 6 h 547"/>
                <a:gd name="T28" fmla="*/ 1351 w 1365"/>
                <a:gd name="T29" fmla="*/ 21 h 547"/>
                <a:gd name="T30" fmla="*/ 1336 w 1365"/>
                <a:gd name="T31" fmla="*/ 26 h 547"/>
                <a:gd name="T32" fmla="*/ 1235 w 1365"/>
                <a:gd name="T33" fmla="*/ 93 h 547"/>
                <a:gd name="T34" fmla="*/ 1163 w 1365"/>
                <a:gd name="T35" fmla="*/ 136 h 547"/>
                <a:gd name="T36" fmla="*/ 1091 w 1365"/>
                <a:gd name="T37" fmla="*/ 179 h 547"/>
                <a:gd name="T38" fmla="*/ 1039 w 1365"/>
                <a:gd name="T39" fmla="*/ 222 h 547"/>
                <a:gd name="T40" fmla="*/ 952 w 1365"/>
                <a:gd name="T41" fmla="*/ 275 h 547"/>
                <a:gd name="T42" fmla="*/ 880 w 1365"/>
                <a:gd name="T43" fmla="*/ 318 h 547"/>
                <a:gd name="T44" fmla="*/ 823 w 1365"/>
                <a:gd name="T45" fmla="*/ 357 h 547"/>
                <a:gd name="T46" fmla="*/ 698 w 1365"/>
                <a:gd name="T47" fmla="*/ 395 h 547"/>
                <a:gd name="T48" fmla="*/ 515 w 1365"/>
                <a:gd name="T49" fmla="*/ 390 h 547"/>
                <a:gd name="T50" fmla="*/ 117 w 1365"/>
                <a:gd name="T51" fmla="*/ 386 h 547"/>
                <a:gd name="T52" fmla="*/ 2 w 1365"/>
                <a:gd name="T53" fmla="*/ 386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65" h="547">
                  <a:moveTo>
                    <a:pt x="2" y="386"/>
                  </a:moveTo>
                  <a:cubicBezTo>
                    <a:pt x="6" y="436"/>
                    <a:pt x="12" y="484"/>
                    <a:pt x="7" y="534"/>
                  </a:cubicBezTo>
                  <a:cubicBezTo>
                    <a:pt x="155" y="547"/>
                    <a:pt x="208" y="542"/>
                    <a:pt x="405" y="539"/>
                  </a:cubicBezTo>
                  <a:cubicBezTo>
                    <a:pt x="538" y="534"/>
                    <a:pt x="670" y="537"/>
                    <a:pt x="803" y="530"/>
                  </a:cubicBezTo>
                  <a:cubicBezTo>
                    <a:pt x="834" y="528"/>
                    <a:pt x="900" y="474"/>
                    <a:pt x="933" y="462"/>
                  </a:cubicBezTo>
                  <a:cubicBezTo>
                    <a:pt x="950" y="445"/>
                    <a:pt x="968" y="432"/>
                    <a:pt x="991" y="424"/>
                  </a:cubicBezTo>
                  <a:cubicBezTo>
                    <a:pt x="1019" y="396"/>
                    <a:pt x="1055" y="374"/>
                    <a:pt x="1087" y="352"/>
                  </a:cubicBezTo>
                  <a:cubicBezTo>
                    <a:pt x="1101" y="342"/>
                    <a:pt x="1116" y="332"/>
                    <a:pt x="1130" y="323"/>
                  </a:cubicBezTo>
                  <a:cubicBezTo>
                    <a:pt x="1135" y="320"/>
                    <a:pt x="1144" y="314"/>
                    <a:pt x="1144" y="314"/>
                  </a:cubicBezTo>
                  <a:cubicBezTo>
                    <a:pt x="1154" y="300"/>
                    <a:pt x="1183" y="280"/>
                    <a:pt x="1183" y="280"/>
                  </a:cubicBezTo>
                  <a:cubicBezTo>
                    <a:pt x="1199" y="255"/>
                    <a:pt x="1236" y="240"/>
                    <a:pt x="1264" y="227"/>
                  </a:cubicBezTo>
                  <a:cubicBezTo>
                    <a:pt x="1285" y="217"/>
                    <a:pt x="1319" y="196"/>
                    <a:pt x="1336" y="179"/>
                  </a:cubicBezTo>
                  <a:cubicBezTo>
                    <a:pt x="1348" y="167"/>
                    <a:pt x="1355" y="149"/>
                    <a:pt x="1365" y="136"/>
                  </a:cubicBezTo>
                  <a:cubicBezTo>
                    <a:pt x="1363" y="93"/>
                    <a:pt x="1365" y="49"/>
                    <a:pt x="1360" y="6"/>
                  </a:cubicBezTo>
                  <a:cubicBezTo>
                    <a:pt x="1359" y="0"/>
                    <a:pt x="1355" y="17"/>
                    <a:pt x="1351" y="21"/>
                  </a:cubicBezTo>
                  <a:cubicBezTo>
                    <a:pt x="1347" y="24"/>
                    <a:pt x="1341" y="24"/>
                    <a:pt x="1336" y="26"/>
                  </a:cubicBezTo>
                  <a:cubicBezTo>
                    <a:pt x="1311" y="51"/>
                    <a:pt x="1269" y="82"/>
                    <a:pt x="1235" y="93"/>
                  </a:cubicBezTo>
                  <a:cubicBezTo>
                    <a:pt x="1216" y="112"/>
                    <a:pt x="1189" y="127"/>
                    <a:pt x="1163" y="136"/>
                  </a:cubicBezTo>
                  <a:cubicBezTo>
                    <a:pt x="1141" y="152"/>
                    <a:pt x="1115" y="165"/>
                    <a:pt x="1091" y="179"/>
                  </a:cubicBezTo>
                  <a:cubicBezTo>
                    <a:pt x="1078" y="200"/>
                    <a:pt x="1060" y="208"/>
                    <a:pt x="1039" y="222"/>
                  </a:cubicBezTo>
                  <a:cubicBezTo>
                    <a:pt x="1011" y="241"/>
                    <a:pt x="984" y="264"/>
                    <a:pt x="952" y="275"/>
                  </a:cubicBezTo>
                  <a:cubicBezTo>
                    <a:pt x="930" y="291"/>
                    <a:pt x="899" y="302"/>
                    <a:pt x="880" y="318"/>
                  </a:cubicBezTo>
                  <a:cubicBezTo>
                    <a:pt x="861" y="334"/>
                    <a:pt x="847" y="349"/>
                    <a:pt x="823" y="357"/>
                  </a:cubicBezTo>
                  <a:cubicBezTo>
                    <a:pt x="783" y="394"/>
                    <a:pt x="755" y="391"/>
                    <a:pt x="698" y="395"/>
                  </a:cubicBezTo>
                  <a:cubicBezTo>
                    <a:pt x="628" y="389"/>
                    <a:pt x="589" y="387"/>
                    <a:pt x="515" y="390"/>
                  </a:cubicBezTo>
                  <a:cubicBezTo>
                    <a:pt x="382" y="389"/>
                    <a:pt x="250" y="386"/>
                    <a:pt x="117" y="386"/>
                  </a:cubicBezTo>
                  <a:cubicBezTo>
                    <a:pt x="0" y="386"/>
                    <a:pt x="36" y="413"/>
                    <a:pt x="2" y="386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66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382" y="2685"/>
              <a:ext cx="815" cy="19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581" y="2679"/>
              <a:ext cx="801" cy="20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CCE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1382" y="2571"/>
              <a:ext cx="815" cy="10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573" y="2571"/>
              <a:ext cx="809" cy="10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2191" y="2080"/>
              <a:ext cx="1832" cy="623"/>
            </a:xfrm>
            <a:custGeom>
              <a:avLst/>
              <a:gdLst>
                <a:gd name="T0" fmla="*/ 3 w 1202"/>
                <a:gd name="T1" fmla="*/ 363 h 454"/>
                <a:gd name="T2" fmla="*/ 378 w 1202"/>
                <a:gd name="T3" fmla="*/ 358 h 454"/>
                <a:gd name="T4" fmla="*/ 436 w 1202"/>
                <a:gd name="T5" fmla="*/ 353 h 454"/>
                <a:gd name="T6" fmla="*/ 719 w 1202"/>
                <a:gd name="T7" fmla="*/ 348 h 454"/>
                <a:gd name="T8" fmla="*/ 731 w 1202"/>
                <a:gd name="T9" fmla="*/ 340 h 454"/>
                <a:gd name="T10" fmla="*/ 870 w 1202"/>
                <a:gd name="T11" fmla="*/ 247 h 454"/>
                <a:gd name="T12" fmla="*/ 895 w 1202"/>
                <a:gd name="T13" fmla="*/ 229 h 454"/>
                <a:gd name="T14" fmla="*/ 904 w 1202"/>
                <a:gd name="T15" fmla="*/ 214 h 454"/>
                <a:gd name="T16" fmla="*/ 929 w 1202"/>
                <a:gd name="T17" fmla="*/ 196 h 454"/>
                <a:gd name="T18" fmla="*/ 963 w 1202"/>
                <a:gd name="T19" fmla="*/ 160 h 454"/>
                <a:gd name="T20" fmla="*/ 971 w 1202"/>
                <a:gd name="T21" fmla="*/ 145 h 454"/>
                <a:gd name="T22" fmla="*/ 997 w 1202"/>
                <a:gd name="T23" fmla="*/ 137 h 454"/>
                <a:gd name="T24" fmla="*/ 1060 w 1202"/>
                <a:gd name="T25" fmla="*/ 109 h 454"/>
                <a:gd name="T26" fmla="*/ 1123 w 1202"/>
                <a:gd name="T27" fmla="*/ 62 h 454"/>
                <a:gd name="T28" fmla="*/ 1148 w 1202"/>
                <a:gd name="T29" fmla="*/ 48 h 454"/>
                <a:gd name="T30" fmla="*/ 1194 w 1202"/>
                <a:gd name="T31" fmla="*/ 0 h 454"/>
                <a:gd name="T32" fmla="*/ 1199 w 1202"/>
                <a:gd name="T33" fmla="*/ 25 h 454"/>
                <a:gd name="T34" fmla="*/ 1199 w 1202"/>
                <a:gd name="T35" fmla="*/ 66 h 454"/>
                <a:gd name="T36" fmla="*/ 1152 w 1202"/>
                <a:gd name="T37" fmla="*/ 104 h 454"/>
                <a:gd name="T38" fmla="*/ 1105 w 1202"/>
                <a:gd name="T39" fmla="*/ 140 h 454"/>
                <a:gd name="T40" fmla="*/ 979 w 1202"/>
                <a:gd name="T41" fmla="*/ 233 h 454"/>
                <a:gd name="T42" fmla="*/ 920 w 1202"/>
                <a:gd name="T43" fmla="*/ 270 h 454"/>
                <a:gd name="T44" fmla="*/ 887 w 1202"/>
                <a:gd name="T45" fmla="*/ 293 h 454"/>
                <a:gd name="T46" fmla="*/ 815 w 1202"/>
                <a:gd name="T47" fmla="*/ 344 h 454"/>
                <a:gd name="T48" fmla="*/ 714 w 1202"/>
                <a:gd name="T49" fmla="*/ 417 h 454"/>
                <a:gd name="T50" fmla="*/ 663 w 1202"/>
                <a:gd name="T51" fmla="*/ 445 h 454"/>
                <a:gd name="T52" fmla="*/ 550 w 1202"/>
                <a:gd name="T53" fmla="*/ 437 h 454"/>
                <a:gd name="T54" fmla="*/ 268 w 1202"/>
                <a:gd name="T55" fmla="*/ 445 h 454"/>
                <a:gd name="T56" fmla="*/ 71 w 1202"/>
                <a:gd name="T57" fmla="*/ 441 h 454"/>
                <a:gd name="T58" fmla="*/ 5 w 1202"/>
                <a:gd name="T59" fmla="*/ 421 h 454"/>
                <a:gd name="T60" fmla="*/ 5 w 1202"/>
                <a:gd name="T61" fmla="*/ 393 h 454"/>
                <a:gd name="T62" fmla="*/ 5 w 1202"/>
                <a:gd name="T63" fmla="*/ 375 h 454"/>
                <a:gd name="T64" fmla="*/ 6 w 1202"/>
                <a:gd name="T65" fmla="*/ 360 h 454"/>
                <a:gd name="T66" fmla="*/ 5 w 1202"/>
                <a:gd name="T67" fmla="*/ 360 h 454"/>
                <a:gd name="T68" fmla="*/ 3 w 1202"/>
                <a:gd name="T69" fmla="*/ 36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2" h="454">
                  <a:moveTo>
                    <a:pt x="3" y="363"/>
                  </a:moveTo>
                  <a:cubicBezTo>
                    <a:pt x="43" y="347"/>
                    <a:pt x="323" y="360"/>
                    <a:pt x="378" y="358"/>
                  </a:cubicBezTo>
                  <a:cubicBezTo>
                    <a:pt x="397" y="356"/>
                    <a:pt x="417" y="354"/>
                    <a:pt x="436" y="353"/>
                  </a:cubicBezTo>
                  <a:cubicBezTo>
                    <a:pt x="530" y="350"/>
                    <a:pt x="625" y="352"/>
                    <a:pt x="719" y="348"/>
                  </a:cubicBezTo>
                  <a:cubicBezTo>
                    <a:pt x="724" y="348"/>
                    <a:pt x="727" y="341"/>
                    <a:pt x="731" y="340"/>
                  </a:cubicBezTo>
                  <a:cubicBezTo>
                    <a:pt x="782" y="315"/>
                    <a:pt x="819" y="266"/>
                    <a:pt x="870" y="247"/>
                  </a:cubicBezTo>
                  <a:cubicBezTo>
                    <a:pt x="878" y="241"/>
                    <a:pt x="890" y="238"/>
                    <a:pt x="895" y="229"/>
                  </a:cubicBezTo>
                  <a:cubicBezTo>
                    <a:pt x="898" y="224"/>
                    <a:pt x="899" y="218"/>
                    <a:pt x="904" y="214"/>
                  </a:cubicBezTo>
                  <a:cubicBezTo>
                    <a:pt x="912" y="207"/>
                    <a:pt x="929" y="196"/>
                    <a:pt x="929" y="196"/>
                  </a:cubicBezTo>
                  <a:cubicBezTo>
                    <a:pt x="939" y="180"/>
                    <a:pt x="951" y="174"/>
                    <a:pt x="963" y="160"/>
                  </a:cubicBezTo>
                  <a:cubicBezTo>
                    <a:pt x="966" y="155"/>
                    <a:pt x="967" y="149"/>
                    <a:pt x="971" y="145"/>
                  </a:cubicBezTo>
                  <a:cubicBezTo>
                    <a:pt x="974" y="142"/>
                    <a:pt x="993" y="138"/>
                    <a:pt x="997" y="137"/>
                  </a:cubicBezTo>
                  <a:cubicBezTo>
                    <a:pt x="1019" y="129"/>
                    <a:pt x="1038" y="116"/>
                    <a:pt x="1060" y="109"/>
                  </a:cubicBezTo>
                  <a:cubicBezTo>
                    <a:pt x="1077" y="87"/>
                    <a:pt x="1098" y="71"/>
                    <a:pt x="1123" y="62"/>
                  </a:cubicBezTo>
                  <a:cubicBezTo>
                    <a:pt x="1131" y="57"/>
                    <a:pt x="1141" y="55"/>
                    <a:pt x="1148" y="48"/>
                  </a:cubicBezTo>
                  <a:cubicBezTo>
                    <a:pt x="1161" y="36"/>
                    <a:pt x="1177" y="12"/>
                    <a:pt x="1194" y="0"/>
                  </a:cubicBezTo>
                  <a:cubicBezTo>
                    <a:pt x="1200" y="15"/>
                    <a:pt x="1200" y="13"/>
                    <a:pt x="1199" y="25"/>
                  </a:cubicBezTo>
                  <a:cubicBezTo>
                    <a:pt x="1200" y="36"/>
                    <a:pt x="1202" y="45"/>
                    <a:pt x="1199" y="66"/>
                  </a:cubicBezTo>
                  <a:cubicBezTo>
                    <a:pt x="1190" y="80"/>
                    <a:pt x="1152" y="104"/>
                    <a:pt x="1152" y="104"/>
                  </a:cubicBezTo>
                  <a:cubicBezTo>
                    <a:pt x="1141" y="122"/>
                    <a:pt x="1122" y="128"/>
                    <a:pt x="1105" y="140"/>
                  </a:cubicBezTo>
                  <a:cubicBezTo>
                    <a:pt x="1063" y="171"/>
                    <a:pt x="1021" y="202"/>
                    <a:pt x="979" y="233"/>
                  </a:cubicBezTo>
                  <a:cubicBezTo>
                    <a:pt x="960" y="246"/>
                    <a:pt x="940" y="259"/>
                    <a:pt x="920" y="270"/>
                  </a:cubicBezTo>
                  <a:cubicBezTo>
                    <a:pt x="909" y="277"/>
                    <a:pt x="887" y="293"/>
                    <a:pt x="887" y="293"/>
                  </a:cubicBezTo>
                  <a:cubicBezTo>
                    <a:pt x="870" y="319"/>
                    <a:pt x="840" y="330"/>
                    <a:pt x="815" y="344"/>
                  </a:cubicBezTo>
                  <a:cubicBezTo>
                    <a:pt x="784" y="364"/>
                    <a:pt x="748" y="407"/>
                    <a:pt x="714" y="417"/>
                  </a:cubicBezTo>
                  <a:cubicBezTo>
                    <a:pt x="692" y="435"/>
                    <a:pt x="687" y="437"/>
                    <a:pt x="663" y="445"/>
                  </a:cubicBezTo>
                  <a:cubicBezTo>
                    <a:pt x="626" y="443"/>
                    <a:pt x="588" y="436"/>
                    <a:pt x="550" y="437"/>
                  </a:cubicBezTo>
                  <a:cubicBezTo>
                    <a:pt x="456" y="438"/>
                    <a:pt x="268" y="445"/>
                    <a:pt x="268" y="445"/>
                  </a:cubicBezTo>
                  <a:cubicBezTo>
                    <a:pt x="202" y="443"/>
                    <a:pt x="136" y="442"/>
                    <a:pt x="71" y="441"/>
                  </a:cubicBezTo>
                  <a:cubicBezTo>
                    <a:pt x="7" y="439"/>
                    <a:pt x="23" y="454"/>
                    <a:pt x="5" y="421"/>
                  </a:cubicBezTo>
                  <a:cubicBezTo>
                    <a:pt x="6" y="408"/>
                    <a:pt x="8" y="405"/>
                    <a:pt x="5" y="393"/>
                  </a:cubicBezTo>
                  <a:cubicBezTo>
                    <a:pt x="4" y="387"/>
                    <a:pt x="7" y="381"/>
                    <a:pt x="5" y="375"/>
                  </a:cubicBezTo>
                  <a:cubicBezTo>
                    <a:pt x="4" y="371"/>
                    <a:pt x="2" y="358"/>
                    <a:pt x="6" y="360"/>
                  </a:cubicBezTo>
                  <a:cubicBezTo>
                    <a:pt x="11" y="362"/>
                    <a:pt x="0" y="358"/>
                    <a:pt x="5" y="360"/>
                  </a:cubicBezTo>
                  <a:cubicBezTo>
                    <a:pt x="10" y="376"/>
                    <a:pt x="3" y="376"/>
                    <a:pt x="3" y="36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584" y="1289"/>
              <a:ext cx="2593" cy="1287"/>
            </a:xfrm>
            <a:custGeom>
              <a:avLst/>
              <a:gdLst>
                <a:gd name="T0" fmla="*/ 0 w 1702"/>
                <a:gd name="T1" fmla="*/ 930 h 939"/>
                <a:gd name="T2" fmla="*/ 119 w 1702"/>
                <a:gd name="T3" fmla="*/ 839 h 939"/>
                <a:gd name="T4" fmla="*/ 418 w 1702"/>
                <a:gd name="T5" fmla="*/ 623 h 939"/>
                <a:gd name="T6" fmla="*/ 556 w 1702"/>
                <a:gd name="T7" fmla="*/ 527 h 939"/>
                <a:gd name="T8" fmla="*/ 733 w 1702"/>
                <a:gd name="T9" fmla="*/ 398 h 939"/>
                <a:gd name="T10" fmla="*/ 902 w 1702"/>
                <a:gd name="T11" fmla="*/ 277 h 939"/>
                <a:gd name="T12" fmla="*/ 1293 w 1702"/>
                <a:gd name="T13" fmla="*/ 0 h 939"/>
                <a:gd name="T14" fmla="*/ 1412 w 1702"/>
                <a:gd name="T15" fmla="*/ 2 h 939"/>
                <a:gd name="T16" fmla="*/ 1702 w 1702"/>
                <a:gd name="T17" fmla="*/ 7 h 939"/>
                <a:gd name="T18" fmla="*/ 1654 w 1702"/>
                <a:gd name="T19" fmla="*/ 63 h 939"/>
                <a:gd name="T20" fmla="*/ 1638 w 1702"/>
                <a:gd name="T21" fmla="*/ 98 h 939"/>
                <a:gd name="T22" fmla="*/ 1538 w 1702"/>
                <a:gd name="T23" fmla="*/ 127 h 939"/>
                <a:gd name="T24" fmla="*/ 1527 w 1702"/>
                <a:gd name="T25" fmla="*/ 144 h 939"/>
                <a:gd name="T26" fmla="*/ 1512 w 1702"/>
                <a:gd name="T27" fmla="*/ 156 h 939"/>
                <a:gd name="T28" fmla="*/ 1486 w 1702"/>
                <a:gd name="T29" fmla="*/ 179 h 939"/>
                <a:gd name="T30" fmla="*/ 1438 w 1702"/>
                <a:gd name="T31" fmla="*/ 265 h 939"/>
                <a:gd name="T32" fmla="*/ 1428 w 1702"/>
                <a:gd name="T33" fmla="*/ 300 h 939"/>
                <a:gd name="T34" fmla="*/ 1391 w 1702"/>
                <a:gd name="T35" fmla="*/ 323 h 939"/>
                <a:gd name="T36" fmla="*/ 1249 w 1702"/>
                <a:gd name="T37" fmla="*/ 352 h 939"/>
                <a:gd name="T38" fmla="*/ 1247 w 1702"/>
                <a:gd name="T39" fmla="*/ 353 h 939"/>
                <a:gd name="T40" fmla="*/ 1145 w 1702"/>
                <a:gd name="T41" fmla="*/ 377 h 939"/>
                <a:gd name="T42" fmla="*/ 1127 w 1702"/>
                <a:gd name="T43" fmla="*/ 377 h 939"/>
                <a:gd name="T44" fmla="*/ 1121 w 1702"/>
                <a:gd name="T45" fmla="*/ 394 h 939"/>
                <a:gd name="T46" fmla="*/ 1091 w 1702"/>
                <a:gd name="T47" fmla="*/ 415 h 939"/>
                <a:gd name="T48" fmla="*/ 1028 w 1702"/>
                <a:gd name="T49" fmla="*/ 467 h 939"/>
                <a:gd name="T50" fmla="*/ 991 w 1702"/>
                <a:gd name="T51" fmla="*/ 519 h 939"/>
                <a:gd name="T52" fmla="*/ 944 w 1702"/>
                <a:gd name="T53" fmla="*/ 583 h 939"/>
                <a:gd name="T54" fmla="*/ 881 w 1702"/>
                <a:gd name="T55" fmla="*/ 664 h 939"/>
                <a:gd name="T56" fmla="*/ 828 w 1702"/>
                <a:gd name="T57" fmla="*/ 750 h 939"/>
                <a:gd name="T58" fmla="*/ 794 w 1702"/>
                <a:gd name="T59" fmla="*/ 770 h 939"/>
                <a:gd name="T60" fmla="*/ 765 w 1702"/>
                <a:gd name="T61" fmla="*/ 785 h 939"/>
                <a:gd name="T62" fmla="*/ 670 w 1702"/>
                <a:gd name="T63" fmla="*/ 819 h 939"/>
                <a:gd name="T64" fmla="*/ 599 w 1702"/>
                <a:gd name="T65" fmla="*/ 842 h 939"/>
                <a:gd name="T66" fmla="*/ 560 w 1702"/>
                <a:gd name="T67" fmla="*/ 877 h 939"/>
                <a:gd name="T68" fmla="*/ 533 w 1702"/>
                <a:gd name="T69" fmla="*/ 913 h 939"/>
                <a:gd name="T70" fmla="*/ 518 w 1702"/>
                <a:gd name="T71" fmla="*/ 935 h 939"/>
                <a:gd name="T72" fmla="*/ 476 w 1702"/>
                <a:gd name="T73" fmla="*/ 935 h 939"/>
                <a:gd name="T74" fmla="*/ 359 w 1702"/>
                <a:gd name="T75" fmla="*/ 929 h 939"/>
                <a:gd name="T76" fmla="*/ 0 w 1702"/>
                <a:gd name="T77" fmla="*/ 930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02" h="939">
                  <a:moveTo>
                    <a:pt x="0" y="930"/>
                  </a:moveTo>
                  <a:cubicBezTo>
                    <a:pt x="31" y="897"/>
                    <a:pt x="48" y="890"/>
                    <a:pt x="119" y="839"/>
                  </a:cubicBezTo>
                  <a:cubicBezTo>
                    <a:pt x="177" y="797"/>
                    <a:pt x="352" y="670"/>
                    <a:pt x="418" y="623"/>
                  </a:cubicBezTo>
                  <a:cubicBezTo>
                    <a:pt x="491" y="571"/>
                    <a:pt x="514" y="557"/>
                    <a:pt x="556" y="527"/>
                  </a:cubicBezTo>
                  <a:cubicBezTo>
                    <a:pt x="609" y="489"/>
                    <a:pt x="698" y="423"/>
                    <a:pt x="733" y="398"/>
                  </a:cubicBezTo>
                  <a:cubicBezTo>
                    <a:pt x="791" y="356"/>
                    <a:pt x="844" y="319"/>
                    <a:pt x="902" y="277"/>
                  </a:cubicBezTo>
                  <a:cubicBezTo>
                    <a:pt x="991" y="215"/>
                    <a:pt x="1212" y="56"/>
                    <a:pt x="1293" y="0"/>
                  </a:cubicBezTo>
                  <a:cubicBezTo>
                    <a:pt x="1361" y="7"/>
                    <a:pt x="1340" y="5"/>
                    <a:pt x="1412" y="2"/>
                  </a:cubicBezTo>
                  <a:cubicBezTo>
                    <a:pt x="1508" y="7"/>
                    <a:pt x="1606" y="1"/>
                    <a:pt x="1702" y="7"/>
                  </a:cubicBezTo>
                  <a:cubicBezTo>
                    <a:pt x="1674" y="18"/>
                    <a:pt x="1666" y="35"/>
                    <a:pt x="1654" y="63"/>
                  </a:cubicBezTo>
                  <a:cubicBezTo>
                    <a:pt x="1648" y="74"/>
                    <a:pt x="1649" y="90"/>
                    <a:pt x="1638" y="98"/>
                  </a:cubicBezTo>
                  <a:cubicBezTo>
                    <a:pt x="1610" y="117"/>
                    <a:pt x="1569" y="115"/>
                    <a:pt x="1538" y="127"/>
                  </a:cubicBezTo>
                  <a:cubicBezTo>
                    <a:pt x="1534" y="133"/>
                    <a:pt x="1532" y="139"/>
                    <a:pt x="1527" y="144"/>
                  </a:cubicBezTo>
                  <a:cubicBezTo>
                    <a:pt x="1523" y="149"/>
                    <a:pt x="1516" y="150"/>
                    <a:pt x="1512" y="156"/>
                  </a:cubicBezTo>
                  <a:cubicBezTo>
                    <a:pt x="1483" y="195"/>
                    <a:pt x="1531" y="146"/>
                    <a:pt x="1486" y="179"/>
                  </a:cubicBezTo>
                  <a:cubicBezTo>
                    <a:pt x="1476" y="211"/>
                    <a:pt x="1463" y="246"/>
                    <a:pt x="1438" y="265"/>
                  </a:cubicBezTo>
                  <a:cubicBezTo>
                    <a:pt x="1435" y="277"/>
                    <a:pt x="1431" y="288"/>
                    <a:pt x="1428" y="300"/>
                  </a:cubicBezTo>
                  <a:cubicBezTo>
                    <a:pt x="1426" y="305"/>
                    <a:pt x="1392" y="323"/>
                    <a:pt x="1391" y="323"/>
                  </a:cubicBezTo>
                  <a:cubicBezTo>
                    <a:pt x="1343" y="344"/>
                    <a:pt x="1301" y="346"/>
                    <a:pt x="1249" y="352"/>
                  </a:cubicBezTo>
                  <a:cubicBezTo>
                    <a:pt x="1225" y="357"/>
                    <a:pt x="1267" y="348"/>
                    <a:pt x="1247" y="353"/>
                  </a:cubicBezTo>
                  <a:cubicBezTo>
                    <a:pt x="1230" y="357"/>
                    <a:pt x="1165" y="373"/>
                    <a:pt x="1145" y="377"/>
                  </a:cubicBezTo>
                  <a:cubicBezTo>
                    <a:pt x="1126" y="381"/>
                    <a:pt x="1131" y="374"/>
                    <a:pt x="1127" y="377"/>
                  </a:cubicBezTo>
                  <a:cubicBezTo>
                    <a:pt x="1123" y="380"/>
                    <a:pt x="1127" y="388"/>
                    <a:pt x="1121" y="394"/>
                  </a:cubicBezTo>
                  <a:cubicBezTo>
                    <a:pt x="1120" y="400"/>
                    <a:pt x="1095" y="412"/>
                    <a:pt x="1091" y="415"/>
                  </a:cubicBezTo>
                  <a:cubicBezTo>
                    <a:pt x="1078" y="430"/>
                    <a:pt x="1045" y="455"/>
                    <a:pt x="1028" y="467"/>
                  </a:cubicBezTo>
                  <a:cubicBezTo>
                    <a:pt x="1018" y="500"/>
                    <a:pt x="1026" y="481"/>
                    <a:pt x="991" y="519"/>
                  </a:cubicBezTo>
                  <a:cubicBezTo>
                    <a:pt x="969" y="543"/>
                    <a:pt x="968" y="565"/>
                    <a:pt x="944" y="583"/>
                  </a:cubicBezTo>
                  <a:cubicBezTo>
                    <a:pt x="926" y="612"/>
                    <a:pt x="907" y="644"/>
                    <a:pt x="881" y="664"/>
                  </a:cubicBezTo>
                  <a:cubicBezTo>
                    <a:pt x="875" y="680"/>
                    <a:pt x="841" y="742"/>
                    <a:pt x="828" y="750"/>
                  </a:cubicBezTo>
                  <a:cubicBezTo>
                    <a:pt x="818" y="757"/>
                    <a:pt x="804" y="766"/>
                    <a:pt x="794" y="770"/>
                  </a:cubicBezTo>
                  <a:cubicBezTo>
                    <a:pt x="781" y="775"/>
                    <a:pt x="777" y="780"/>
                    <a:pt x="765" y="785"/>
                  </a:cubicBezTo>
                  <a:cubicBezTo>
                    <a:pt x="733" y="796"/>
                    <a:pt x="702" y="808"/>
                    <a:pt x="670" y="819"/>
                  </a:cubicBezTo>
                  <a:cubicBezTo>
                    <a:pt x="643" y="829"/>
                    <a:pt x="626" y="818"/>
                    <a:pt x="599" y="842"/>
                  </a:cubicBezTo>
                  <a:cubicBezTo>
                    <a:pt x="588" y="849"/>
                    <a:pt x="560" y="877"/>
                    <a:pt x="560" y="877"/>
                  </a:cubicBezTo>
                  <a:cubicBezTo>
                    <a:pt x="548" y="897"/>
                    <a:pt x="554" y="905"/>
                    <a:pt x="533" y="913"/>
                  </a:cubicBezTo>
                  <a:cubicBezTo>
                    <a:pt x="529" y="924"/>
                    <a:pt x="522" y="924"/>
                    <a:pt x="518" y="935"/>
                  </a:cubicBezTo>
                  <a:cubicBezTo>
                    <a:pt x="509" y="932"/>
                    <a:pt x="488" y="932"/>
                    <a:pt x="476" y="935"/>
                  </a:cubicBezTo>
                  <a:cubicBezTo>
                    <a:pt x="433" y="931"/>
                    <a:pt x="396" y="931"/>
                    <a:pt x="359" y="929"/>
                  </a:cubicBezTo>
                  <a:cubicBezTo>
                    <a:pt x="231" y="936"/>
                    <a:pt x="130" y="939"/>
                    <a:pt x="0" y="930"/>
                  </a:cubicBezTo>
                  <a:close/>
                </a:path>
              </a:pathLst>
            </a:custGeom>
            <a:solidFill>
              <a:srgbClr val="99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" name="Group 15"/>
            <p:cNvGrpSpPr>
              <a:grpSpLocks/>
            </p:cNvGrpSpPr>
            <p:nvPr/>
          </p:nvGrpSpPr>
          <p:grpSpPr bwMode="auto">
            <a:xfrm>
              <a:off x="567" y="1299"/>
              <a:ext cx="4609" cy="1269"/>
              <a:chOff x="864" y="1584"/>
              <a:chExt cx="3936" cy="1152"/>
            </a:xfrm>
          </p:grpSpPr>
          <p:sp>
            <p:nvSpPr>
              <p:cNvPr id="223" name="Line 16"/>
              <p:cNvSpPr>
                <a:spLocks noChangeShapeType="1"/>
              </p:cNvSpPr>
              <p:nvPr/>
            </p:nvSpPr>
            <p:spPr bwMode="auto">
              <a:xfrm flipV="1">
                <a:off x="864" y="1584"/>
                <a:ext cx="168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17"/>
              <p:cNvSpPr>
                <a:spLocks noChangeShapeType="1"/>
              </p:cNvSpPr>
              <p:nvPr/>
            </p:nvSpPr>
            <p:spPr bwMode="auto">
              <a:xfrm>
                <a:off x="2544" y="1584"/>
                <a:ext cx="2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Line 18"/>
              <p:cNvSpPr>
                <a:spLocks noChangeShapeType="1"/>
              </p:cNvSpPr>
              <p:nvPr/>
            </p:nvSpPr>
            <p:spPr bwMode="auto">
              <a:xfrm>
                <a:off x="864" y="2736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Line 19"/>
              <p:cNvSpPr>
                <a:spLocks noChangeShapeType="1"/>
              </p:cNvSpPr>
              <p:nvPr/>
            </p:nvSpPr>
            <p:spPr bwMode="auto">
              <a:xfrm flipV="1">
                <a:off x="3168" y="1584"/>
                <a:ext cx="1632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20"/>
              <p:cNvSpPr>
                <a:spLocks/>
              </p:cNvSpPr>
              <p:nvPr/>
            </p:nvSpPr>
            <p:spPr bwMode="auto">
              <a:xfrm>
                <a:off x="1560" y="1584"/>
                <a:ext cx="1512" cy="1152"/>
              </a:xfrm>
              <a:custGeom>
                <a:avLst/>
                <a:gdLst>
                  <a:gd name="T0" fmla="*/ 0 w 1488"/>
                  <a:gd name="T1" fmla="*/ 1140 h 1140"/>
                  <a:gd name="T2" fmla="*/ 48 w 1488"/>
                  <a:gd name="T3" fmla="*/ 1062 h 1140"/>
                  <a:gd name="T4" fmla="*/ 306 w 1488"/>
                  <a:gd name="T5" fmla="*/ 978 h 1140"/>
                  <a:gd name="T6" fmla="*/ 396 w 1488"/>
                  <a:gd name="T7" fmla="*/ 930 h 1140"/>
                  <a:gd name="T8" fmla="*/ 528 w 1488"/>
                  <a:gd name="T9" fmla="*/ 750 h 1140"/>
                  <a:gd name="T10" fmla="*/ 636 w 1488"/>
                  <a:gd name="T11" fmla="*/ 636 h 1140"/>
                  <a:gd name="T12" fmla="*/ 696 w 1488"/>
                  <a:gd name="T13" fmla="*/ 594 h 1140"/>
                  <a:gd name="T14" fmla="*/ 750 w 1488"/>
                  <a:gd name="T15" fmla="*/ 498 h 1140"/>
                  <a:gd name="T16" fmla="*/ 774 w 1488"/>
                  <a:gd name="T17" fmla="*/ 450 h 1140"/>
                  <a:gd name="T18" fmla="*/ 834 w 1488"/>
                  <a:gd name="T19" fmla="*/ 414 h 1140"/>
                  <a:gd name="T20" fmla="*/ 1170 w 1488"/>
                  <a:gd name="T21" fmla="*/ 348 h 1140"/>
                  <a:gd name="T22" fmla="*/ 1356 w 1488"/>
                  <a:gd name="T23" fmla="*/ 96 h 1140"/>
                  <a:gd name="T24" fmla="*/ 1452 w 1488"/>
                  <a:gd name="T25" fmla="*/ 102 h 1140"/>
                  <a:gd name="T26" fmla="*/ 1482 w 1488"/>
                  <a:gd name="T27" fmla="*/ 18 h 1140"/>
                  <a:gd name="T28" fmla="*/ 1488 w 1488"/>
                  <a:gd name="T29" fmla="*/ 0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88" h="1140">
                    <a:moveTo>
                      <a:pt x="0" y="1140"/>
                    </a:moveTo>
                    <a:cubicBezTo>
                      <a:pt x="31" y="1085"/>
                      <a:pt x="15" y="1111"/>
                      <a:pt x="48" y="1062"/>
                    </a:cubicBezTo>
                    <a:cubicBezTo>
                      <a:pt x="94" y="993"/>
                      <a:pt x="239" y="986"/>
                      <a:pt x="306" y="978"/>
                    </a:cubicBezTo>
                    <a:cubicBezTo>
                      <a:pt x="339" y="967"/>
                      <a:pt x="370" y="958"/>
                      <a:pt x="396" y="930"/>
                    </a:cubicBezTo>
                    <a:cubicBezTo>
                      <a:pt x="446" y="875"/>
                      <a:pt x="484" y="810"/>
                      <a:pt x="528" y="750"/>
                    </a:cubicBezTo>
                    <a:cubicBezTo>
                      <a:pt x="559" y="708"/>
                      <a:pt x="597" y="670"/>
                      <a:pt x="636" y="636"/>
                    </a:cubicBezTo>
                    <a:cubicBezTo>
                      <a:pt x="677" y="600"/>
                      <a:pt x="671" y="628"/>
                      <a:pt x="696" y="594"/>
                    </a:cubicBezTo>
                    <a:cubicBezTo>
                      <a:pt x="718" y="565"/>
                      <a:pt x="733" y="530"/>
                      <a:pt x="750" y="498"/>
                    </a:cubicBezTo>
                    <a:cubicBezTo>
                      <a:pt x="759" y="482"/>
                      <a:pt x="759" y="459"/>
                      <a:pt x="774" y="450"/>
                    </a:cubicBezTo>
                    <a:cubicBezTo>
                      <a:pt x="794" y="438"/>
                      <a:pt x="814" y="426"/>
                      <a:pt x="834" y="414"/>
                    </a:cubicBezTo>
                    <a:cubicBezTo>
                      <a:pt x="1000" y="423"/>
                      <a:pt x="1072" y="471"/>
                      <a:pt x="1170" y="348"/>
                    </a:cubicBezTo>
                    <a:cubicBezTo>
                      <a:pt x="1197" y="267"/>
                      <a:pt x="1276" y="123"/>
                      <a:pt x="1356" y="96"/>
                    </a:cubicBezTo>
                    <a:cubicBezTo>
                      <a:pt x="1388" y="101"/>
                      <a:pt x="1429" y="125"/>
                      <a:pt x="1452" y="102"/>
                    </a:cubicBezTo>
                    <a:cubicBezTo>
                      <a:pt x="1475" y="79"/>
                      <a:pt x="1475" y="48"/>
                      <a:pt x="1482" y="18"/>
                    </a:cubicBezTo>
                    <a:cubicBezTo>
                      <a:pt x="1483" y="12"/>
                      <a:pt x="1488" y="0"/>
                      <a:pt x="148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2822" y="1034"/>
              <a:ext cx="111" cy="424"/>
              <a:chOff x="768" y="1824"/>
              <a:chExt cx="96" cy="384"/>
            </a:xfrm>
          </p:grpSpPr>
          <p:sp>
            <p:nvSpPr>
              <p:cNvPr id="221" name="Line 22"/>
              <p:cNvSpPr>
                <a:spLocks noChangeShapeType="1"/>
              </p:cNvSpPr>
              <p:nvPr/>
            </p:nvSpPr>
            <p:spPr bwMode="auto">
              <a:xfrm flipV="1">
                <a:off x="816" y="201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Oval 23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96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" name="Group 24"/>
            <p:cNvGrpSpPr>
              <a:grpSpLocks/>
            </p:cNvGrpSpPr>
            <p:nvPr/>
          </p:nvGrpSpPr>
          <p:grpSpPr bwMode="auto">
            <a:xfrm>
              <a:off x="1964" y="1371"/>
              <a:ext cx="113" cy="424"/>
              <a:chOff x="768" y="1824"/>
              <a:chExt cx="96" cy="384"/>
            </a:xfrm>
          </p:grpSpPr>
          <p:sp>
            <p:nvSpPr>
              <p:cNvPr id="219" name="Line 25"/>
              <p:cNvSpPr>
                <a:spLocks noChangeShapeType="1"/>
              </p:cNvSpPr>
              <p:nvPr/>
            </p:nvSpPr>
            <p:spPr bwMode="auto">
              <a:xfrm flipV="1">
                <a:off x="816" y="201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Oval 26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96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27"/>
            <p:cNvGrpSpPr>
              <a:grpSpLocks/>
            </p:cNvGrpSpPr>
            <p:nvPr/>
          </p:nvGrpSpPr>
          <p:grpSpPr bwMode="auto">
            <a:xfrm>
              <a:off x="2386" y="1273"/>
              <a:ext cx="113" cy="422"/>
              <a:chOff x="768" y="1824"/>
              <a:chExt cx="96" cy="384"/>
            </a:xfrm>
          </p:grpSpPr>
          <p:sp>
            <p:nvSpPr>
              <p:cNvPr id="217" name="Line 28"/>
              <p:cNvSpPr>
                <a:spLocks noChangeShapeType="1"/>
              </p:cNvSpPr>
              <p:nvPr/>
            </p:nvSpPr>
            <p:spPr bwMode="auto">
              <a:xfrm flipV="1">
                <a:off x="816" y="201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Oval 29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96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30"/>
            <p:cNvGrpSpPr>
              <a:grpSpLocks/>
            </p:cNvGrpSpPr>
            <p:nvPr/>
          </p:nvGrpSpPr>
          <p:grpSpPr bwMode="auto">
            <a:xfrm>
              <a:off x="2674" y="1146"/>
              <a:ext cx="112" cy="424"/>
              <a:chOff x="768" y="1824"/>
              <a:chExt cx="96" cy="384"/>
            </a:xfrm>
          </p:grpSpPr>
          <p:sp>
            <p:nvSpPr>
              <p:cNvPr id="215" name="Line 31"/>
              <p:cNvSpPr>
                <a:spLocks noChangeShapeType="1"/>
              </p:cNvSpPr>
              <p:nvPr/>
            </p:nvSpPr>
            <p:spPr bwMode="auto">
              <a:xfrm flipV="1">
                <a:off x="816" y="201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Oval 32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96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33"/>
            <p:cNvGrpSpPr>
              <a:grpSpLocks/>
            </p:cNvGrpSpPr>
            <p:nvPr/>
          </p:nvGrpSpPr>
          <p:grpSpPr bwMode="auto">
            <a:xfrm>
              <a:off x="939" y="1980"/>
              <a:ext cx="111" cy="424"/>
              <a:chOff x="768" y="1824"/>
              <a:chExt cx="96" cy="384"/>
            </a:xfrm>
          </p:grpSpPr>
          <p:sp>
            <p:nvSpPr>
              <p:cNvPr id="213" name="Line 34"/>
              <p:cNvSpPr>
                <a:spLocks noChangeShapeType="1"/>
              </p:cNvSpPr>
              <p:nvPr/>
            </p:nvSpPr>
            <p:spPr bwMode="auto">
              <a:xfrm flipV="1">
                <a:off x="816" y="201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Oval 35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96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36"/>
            <p:cNvGrpSpPr>
              <a:grpSpLocks/>
            </p:cNvGrpSpPr>
            <p:nvPr/>
          </p:nvGrpSpPr>
          <p:grpSpPr bwMode="auto">
            <a:xfrm>
              <a:off x="1234" y="1774"/>
              <a:ext cx="113" cy="424"/>
              <a:chOff x="768" y="1824"/>
              <a:chExt cx="96" cy="384"/>
            </a:xfrm>
          </p:grpSpPr>
          <p:sp>
            <p:nvSpPr>
              <p:cNvPr id="211" name="Line 37"/>
              <p:cNvSpPr>
                <a:spLocks noChangeShapeType="1"/>
              </p:cNvSpPr>
              <p:nvPr/>
            </p:nvSpPr>
            <p:spPr bwMode="auto">
              <a:xfrm flipV="1">
                <a:off x="816" y="201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Oval 38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96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39"/>
            <p:cNvGrpSpPr>
              <a:grpSpLocks/>
            </p:cNvGrpSpPr>
            <p:nvPr/>
          </p:nvGrpSpPr>
          <p:grpSpPr bwMode="auto">
            <a:xfrm>
              <a:off x="794" y="2143"/>
              <a:ext cx="113" cy="424"/>
              <a:chOff x="768" y="1824"/>
              <a:chExt cx="96" cy="384"/>
            </a:xfrm>
          </p:grpSpPr>
          <p:sp>
            <p:nvSpPr>
              <p:cNvPr id="209" name="Line 40"/>
              <p:cNvSpPr>
                <a:spLocks noChangeShapeType="1"/>
              </p:cNvSpPr>
              <p:nvPr/>
            </p:nvSpPr>
            <p:spPr bwMode="auto">
              <a:xfrm flipV="1">
                <a:off x="816" y="201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Oval 41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96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" name="Group 42"/>
            <p:cNvGrpSpPr>
              <a:grpSpLocks/>
            </p:cNvGrpSpPr>
            <p:nvPr/>
          </p:nvGrpSpPr>
          <p:grpSpPr bwMode="auto">
            <a:xfrm>
              <a:off x="2984" y="975"/>
              <a:ext cx="167" cy="429"/>
              <a:chOff x="1392" y="1440"/>
              <a:chExt cx="144" cy="390"/>
            </a:xfrm>
          </p:grpSpPr>
          <p:sp>
            <p:nvSpPr>
              <p:cNvPr id="207" name="AutoShape 43"/>
              <p:cNvSpPr>
                <a:spLocks noChangeArrowheads="1"/>
              </p:cNvSpPr>
              <p:nvPr/>
            </p:nvSpPr>
            <p:spPr bwMode="auto">
              <a:xfrm>
                <a:off x="1392" y="1440"/>
                <a:ext cx="144" cy="240"/>
              </a:xfrm>
              <a:prstGeom prst="triangle">
                <a:avLst>
                  <a:gd name="adj" fmla="val 50000"/>
                </a:avLst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Line 44"/>
              <p:cNvSpPr>
                <a:spLocks noChangeShapeType="1"/>
              </p:cNvSpPr>
              <p:nvPr/>
            </p:nvSpPr>
            <p:spPr bwMode="auto">
              <a:xfrm>
                <a:off x="1458" y="168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45"/>
            <p:cNvGrpSpPr>
              <a:grpSpLocks/>
            </p:cNvGrpSpPr>
            <p:nvPr/>
          </p:nvGrpSpPr>
          <p:grpSpPr bwMode="auto">
            <a:xfrm>
              <a:off x="1088" y="2125"/>
              <a:ext cx="169" cy="430"/>
              <a:chOff x="1392" y="1440"/>
              <a:chExt cx="144" cy="390"/>
            </a:xfrm>
          </p:grpSpPr>
          <p:sp>
            <p:nvSpPr>
              <p:cNvPr id="205" name="AutoShape 46"/>
              <p:cNvSpPr>
                <a:spLocks noChangeArrowheads="1"/>
              </p:cNvSpPr>
              <p:nvPr/>
            </p:nvSpPr>
            <p:spPr bwMode="auto">
              <a:xfrm>
                <a:off x="1392" y="1440"/>
                <a:ext cx="144" cy="240"/>
              </a:xfrm>
              <a:prstGeom prst="triangle">
                <a:avLst>
                  <a:gd name="adj" fmla="val 50000"/>
                </a:avLst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Line 47"/>
              <p:cNvSpPr>
                <a:spLocks noChangeShapeType="1"/>
              </p:cNvSpPr>
              <p:nvPr/>
            </p:nvSpPr>
            <p:spPr bwMode="auto">
              <a:xfrm>
                <a:off x="1458" y="168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54"/>
            <p:cNvGrpSpPr>
              <a:grpSpLocks/>
            </p:cNvGrpSpPr>
            <p:nvPr/>
          </p:nvGrpSpPr>
          <p:grpSpPr bwMode="auto">
            <a:xfrm>
              <a:off x="2147" y="1260"/>
              <a:ext cx="169" cy="428"/>
              <a:chOff x="1392" y="1440"/>
              <a:chExt cx="144" cy="390"/>
            </a:xfrm>
          </p:grpSpPr>
          <p:sp>
            <p:nvSpPr>
              <p:cNvPr id="203" name="AutoShape 55"/>
              <p:cNvSpPr>
                <a:spLocks noChangeArrowheads="1"/>
              </p:cNvSpPr>
              <p:nvPr/>
            </p:nvSpPr>
            <p:spPr bwMode="auto">
              <a:xfrm>
                <a:off x="1392" y="1440"/>
                <a:ext cx="144" cy="240"/>
              </a:xfrm>
              <a:prstGeom prst="triangle">
                <a:avLst>
                  <a:gd name="adj" fmla="val 50000"/>
                </a:avLst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Line 56"/>
              <p:cNvSpPr>
                <a:spLocks noChangeShapeType="1"/>
              </p:cNvSpPr>
              <p:nvPr/>
            </p:nvSpPr>
            <p:spPr bwMode="auto">
              <a:xfrm>
                <a:off x="1458" y="168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57"/>
            <p:cNvGrpSpPr>
              <a:grpSpLocks/>
            </p:cNvGrpSpPr>
            <p:nvPr/>
          </p:nvGrpSpPr>
          <p:grpSpPr bwMode="auto">
            <a:xfrm>
              <a:off x="2511" y="1107"/>
              <a:ext cx="169" cy="430"/>
              <a:chOff x="1392" y="1440"/>
              <a:chExt cx="144" cy="390"/>
            </a:xfrm>
          </p:grpSpPr>
          <p:sp>
            <p:nvSpPr>
              <p:cNvPr id="201" name="AutoShape 58"/>
              <p:cNvSpPr>
                <a:spLocks noChangeArrowheads="1"/>
              </p:cNvSpPr>
              <p:nvPr/>
            </p:nvSpPr>
            <p:spPr bwMode="auto">
              <a:xfrm>
                <a:off x="1392" y="1440"/>
                <a:ext cx="144" cy="240"/>
              </a:xfrm>
              <a:prstGeom prst="triangle">
                <a:avLst>
                  <a:gd name="adj" fmla="val 50000"/>
                </a:avLst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Line 59"/>
              <p:cNvSpPr>
                <a:spLocks noChangeShapeType="1"/>
              </p:cNvSpPr>
              <p:nvPr/>
            </p:nvSpPr>
            <p:spPr bwMode="auto">
              <a:xfrm>
                <a:off x="1458" y="168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Freeform 60"/>
            <p:cNvSpPr>
              <a:spLocks/>
            </p:cNvSpPr>
            <p:nvPr/>
          </p:nvSpPr>
          <p:spPr bwMode="auto">
            <a:xfrm>
              <a:off x="2795" y="1629"/>
              <a:ext cx="1828" cy="89"/>
            </a:xfrm>
            <a:custGeom>
              <a:avLst/>
              <a:gdLst>
                <a:gd name="T0" fmla="*/ 0 w 1593"/>
                <a:gd name="T1" fmla="*/ 24 h 69"/>
                <a:gd name="T2" fmla="*/ 462 w 1593"/>
                <a:gd name="T3" fmla="*/ 0 h 69"/>
                <a:gd name="T4" fmla="*/ 1362 w 1593"/>
                <a:gd name="T5" fmla="*/ 30 h 69"/>
                <a:gd name="T6" fmla="*/ 1560 w 1593"/>
                <a:gd name="T7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3" h="69">
                  <a:moveTo>
                    <a:pt x="0" y="24"/>
                  </a:moveTo>
                  <a:cubicBezTo>
                    <a:pt x="154" y="18"/>
                    <a:pt x="308" y="6"/>
                    <a:pt x="462" y="0"/>
                  </a:cubicBezTo>
                  <a:cubicBezTo>
                    <a:pt x="762" y="10"/>
                    <a:pt x="1062" y="18"/>
                    <a:pt x="1362" y="30"/>
                  </a:cubicBezTo>
                  <a:cubicBezTo>
                    <a:pt x="1392" y="33"/>
                    <a:pt x="1593" y="69"/>
                    <a:pt x="1560" y="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1"/>
            <p:cNvSpPr>
              <a:spLocks noChangeShapeType="1"/>
            </p:cNvSpPr>
            <p:nvPr/>
          </p:nvSpPr>
          <p:spPr bwMode="auto">
            <a:xfrm>
              <a:off x="581" y="3011"/>
              <a:ext cx="2677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2"/>
            <p:cNvSpPr>
              <a:spLocks noChangeShapeType="1"/>
            </p:cNvSpPr>
            <p:nvPr/>
          </p:nvSpPr>
          <p:spPr bwMode="auto">
            <a:xfrm flipV="1">
              <a:off x="3258" y="1669"/>
              <a:ext cx="1918" cy="1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3"/>
            <p:cNvSpPr>
              <a:spLocks noChangeShapeType="1"/>
            </p:cNvSpPr>
            <p:nvPr/>
          </p:nvSpPr>
          <p:spPr bwMode="auto">
            <a:xfrm>
              <a:off x="1381" y="2570"/>
              <a:ext cx="1" cy="4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64"/>
            <p:cNvSpPr>
              <a:spLocks noChangeShapeType="1"/>
            </p:cNvSpPr>
            <p:nvPr/>
          </p:nvSpPr>
          <p:spPr bwMode="auto">
            <a:xfrm>
              <a:off x="2200" y="2570"/>
              <a:ext cx="2" cy="4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5"/>
            <p:cNvSpPr>
              <a:spLocks noChangeShapeType="1"/>
            </p:cNvSpPr>
            <p:nvPr/>
          </p:nvSpPr>
          <p:spPr bwMode="auto">
            <a:xfrm>
              <a:off x="4018" y="2064"/>
              <a:ext cx="2" cy="4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66"/>
            <p:cNvSpPr>
              <a:spLocks noChangeShapeType="1"/>
            </p:cNvSpPr>
            <p:nvPr/>
          </p:nvSpPr>
          <p:spPr bwMode="auto">
            <a:xfrm>
              <a:off x="4580" y="1688"/>
              <a:ext cx="2" cy="3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67"/>
            <p:cNvSpPr>
              <a:spLocks/>
            </p:cNvSpPr>
            <p:nvPr/>
          </p:nvSpPr>
          <p:spPr bwMode="auto">
            <a:xfrm>
              <a:off x="2239" y="1907"/>
              <a:ext cx="1793" cy="165"/>
            </a:xfrm>
            <a:custGeom>
              <a:avLst/>
              <a:gdLst>
                <a:gd name="T0" fmla="*/ 0 w 1532"/>
                <a:gd name="T1" fmla="*/ 0 h 150"/>
                <a:gd name="T2" fmla="*/ 378 w 1532"/>
                <a:gd name="T3" fmla="*/ 24 h 150"/>
                <a:gd name="T4" fmla="*/ 660 w 1532"/>
                <a:gd name="T5" fmla="*/ 66 h 150"/>
                <a:gd name="T6" fmla="*/ 930 w 1532"/>
                <a:gd name="T7" fmla="*/ 78 h 150"/>
                <a:gd name="T8" fmla="*/ 1128 w 1532"/>
                <a:gd name="T9" fmla="*/ 90 h 150"/>
                <a:gd name="T10" fmla="*/ 1230 w 1532"/>
                <a:gd name="T11" fmla="*/ 102 h 150"/>
                <a:gd name="T12" fmla="*/ 1494 w 1532"/>
                <a:gd name="T13" fmla="*/ 144 h 150"/>
                <a:gd name="T14" fmla="*/ 1512 w 1532"/>
                <a:gd name="T15" fmla="*/ 150 h 150"/>
                <a:gd name="T16" fmla="*/ 1530 w 1532"/>
                <a:gd name="T17" fmla="*/ 144 h 150"/>
                <a:gd name="T18" fmla="*/ 1524 w 1532"/>
                <a:gd name="T19" fmla="*/ 14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2" h="150">
                  <a:moveTo>
                    <a:pt x="0" y="0"/>
                  </a:moveTo>
                  <a:cubicBezTo>
                    <a:pt x="126" y="10"/>
                    <a:pt x="253" y="7"/>
                    <a:pt x="378" y="24"/>
                  </a:cubicBezTo>
                  <a:cubicBezTo>
                    <a:pt x="471" y="37"/>
                    <a:pt x="566" y="60"/>
                    <a:pt x="660" y="66"/>
                  </a:cubicBezTo>
                  <a:cubicBezTo>
                    <a:pt x="750" y="72"/>
                    <a:pt x="840" y="73"/>
                    <a:pt x="930" y="78"/>
                  </a:cubicBezTo>
                  <a:cubicBezTo>
                    <a:pt x="996" y="82"/>
                    <a:pt x="1128" y="90"/>
                    <a:pt x="1128" y="90"/>
                  </a:cubicBezTo>
                  <a:cubicBezTo>
                    <a:pt x="1184" y="104"/>
                    <a:pt x="1123" y="90"/>
                    <a:pt x="1230" y="102"/>
                  </a:cubicBezTo>
                  <a:cubicBezTo>
                    <a:pt x="1318" y="112"/>
                    <a:pt x="1406" y="131"/>
                    <a:pt x="1494" y="144"/>
                  </a:cubicBezTo>
                  <a:cubicBezTo>
                    <a:pt x="1500" y="146"/>
                    <a:pt x="1506" y="150"/>
                    <a:pt x="1512" y="150"/>
                  </a:cubicBezTo>
                  <a:cubicBezTo>
                    <a:pt x="1518" y="150"/>
                    <a:pt x="1524" y="147"/>
                    <a:pt x="1530" y="144"/>
                  </a:cubicBezTo>
                  <a:cubicBezTo>
                    <a:pt x="1532" y="143"/>
                    <a:pt x="1526" y="144"/>
                    <a:pt x="1524" y="144"/>
                  </a:cubicBezTo>
                </a:path>
              </a:pathLst>
            </a:cu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68"/>
            <p:cNvSpPr>
              <a:spLocks/>
            </p:cNvSpPr>
            <p:nvPr/>
          </p:nvSpPr>
          <p:spPr bwMode="auto">
            <a:xfrm>
              <a:off x="2182" y="1980"/>
              <a:ext cx="773" cy="588"/>
            </a:xfrm>
            <a:custGeom>
              <a:avLst/>
              <a:gdLst>
                <a:gd name="T0" fmla="*/ 0 w 660"/>
                <a:gd name="T1" fmla="*/ 534 h 534"/>
                <a:gd name="T2" fmla="*/ 78 w 660"/>
                <a:gd name="T3" fmla="*/ 456 h 534"/>
                <a:gd name="T4" fmla="*/ 234 w 660"/>
                <a:gd name="T5" fmla="*/ 336 h 534"/>
                <a:gd name="T6" fmla="*/ 444 w 660"/>
                <a:gd name="T7" fmla="*/ 162 h 534"/>
                <a:gd name="T8" fmla="*/ 552 w 660"/>
                <a:gd name="T9" fmla="*/ 96 h 534"/>
                <a:gd name="T10" fmla="*/ 660 w 660"/>
                <a:gd name="T11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534">
                  <a:moveTo>
                    <a:pt x="0" y="534"/>
                  </a:moveTo>
                  <a:cubicBezTo>
                    <a:pt x="26" y="495"/>
                    <a:pt x="38" y="483"/>
                    <a:pt x="78" y="456"/>
                  </a:cubicBezTo>
                  <a:cubicBezTo>
                    <a:pt x="138" y="416"/>
                    <a:pt x="159" y="361"/>
                    <a:pt x="234" y="336"/>
                  </a:cubicBezTo>
                  <a:cubicBezTo>
                    <a:pt x="309" y="282"/>
                    <a:pt x="376" y="224"/>
                    <a:pt x="444" y="162"/>
                  </a:cubicBezTo>
                  <a:cubicBezTo>
                    <a:pt x="475" y="134"/>
                    <a:pt x="520" y="123"/>
                    <a:pt x="552" y="96"/>
                  </a:cubicBezTo>
                  <a:cubicBezTo>
                    <a:pt x="570" y="80"/>
                    <a:pt x="642" y="9"/>
                    <a:pt x="660" y="0"/>
                  </a:cubicBezTo>
                </a:path>
              </a:pathLst>
            </a:cu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69"/>
            <p:cNvSpPr>
              <a:spLocks/>
            </p:cNvSpPr>
            <p:nvPr/>
          </p:nvSpPr>
          <p:spPr bwMode="auto">
            <a:xfrm>
              <a:off x="2773" y="1299"/>
              <a:ext cx="1807" cy="390"/>
            </a:xfrm>
            <a:custGeom>
              <a:avLst/>
              <a:gdLst>
                <a:gd name="T0" fmla="*/ 254 w 1186"/>
                <a:gd name="T1" fmla="*/ 0 h 285"/>
                <a:gd name="T2" fmla="*/ 209 w 1186"/>
                <a:gd name="T3" fmla="*/ 73 h 285"/>
                <a:gd name="T4" fmla="*/ 142 w 1186"/>
                <a:gd name="T5" fmla="*/ 79 h 285"/>
                <a:gd name="T6" fmla="*/ 1 w 1186"/>
                <a:gd name="T7" fmla="*/ 259 h 285"/>
                <a:gd name="T8" fmla="*/ 81 w 1186"/>
                <a:gd name="T9" fmla="*/ 259 h 285"/>
                <a:gd name="T10" fmla="*/ 394 w 1186"/>
                <a:gd name="T11" fmla="*/ 250 h 285"/>
                <a:gd name="T12" fmla="*/ 962 w 1186"/>
                <a:gd name="T13" fmla="*/ 276 h 285"/>
                <a:gd name="T14" fmla="*/ 1186 w 1186"/>
                <a:gd name="T15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6" h="285">
                  <a:moveTo>
                    <a:pt x="254" y="0"/>
                  </a:moveTo>
                  <a:cubicBezTo>
                    <a:pt x="236" y="20"/>
                    <a:pt x="216" y="53"/>
                    <a:pt x="209" y="73"/>
                  </a:cubicBezTo>
                  <a:cubicBezTo>
                    <a:pt x="199" y="106"/>
                    <a:pt x="154" y="77"/>
                    <a:pt x="142" y="79"/>
                  </a:cubicBezTo>
                  <a:cubicBezTo>
                    <a:pt x="67" y="118"/>
                    <a:pt x="33" y="205"/>
                    <a:pt x="1" y="259"/>
                  </a:cubicBezTo>
                  <a:cubicBezTo>
                    <a:pt x="50" y="277"/>
                    <a:pt x="0" y="263"/>
                    <a:pt x="81" y="259"/>
                  </a:cubicBezTo>
                  <a:cubicBezTo>
                    <a:pt x="185" y="254"/>
                    <a:pt x="289" y="253"/>
                    <a:pt x="394" y="250"/>
                  </a:cubicBezTo>
                  <a:cubicBezTo>
                    <a:pt x="584" y="257"/>
                    <a:pt x="772" y="268"/>
                    <a:pt x="962" y="276"/>
                  </a:cubicBezTo>
                  <a:cubicBezTo>
                    <a:pt x="1033" y="284"/>
                    <a:pt x="1109" y="282"/>
                    <a:pt x="1186" y="285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70"/>
            <p:cNvSpPr>
              <a:spLocks/>
            </p:cNvSpPr>
            <p:nvPr/>
          </p:nvSpPr>
          <p:spPr bwMode="auto">
            <a:xfrm>
              <a:off x="3156" y="1279"/>
              <a:ext cx="2037" cy="434"/>
            </a:xfrm>
            <a:custGeom>
              <a:avLst/>
              <a:gdLst>
                <a:gd name="T0" fmla="*/ 0 w 1337"/>
                <a:gd name="T1" fmla="*/ 14 h 316"/>
                <a:gd name="T2" fmla="*/ 687 w 1337"/>
                <a:gd name="T3" fmla="*/ 0 h 316"/>
                <a:gd name="T4" fmla="*/ 1184 w 1337"/>
                <a:gd name="T5" fmla="*/ 9 h 316"/>
                <a:gd name="T6" fmla="*/ 1329 w 1337"/>
                <a:gd name="T7" fmla="*/ 12 h 316"/>
                <a:gd name="T8" fmla="*/ 1284 w 1337"/>
                <a:gd name="T9" fmla="*/ 42 h 316"/>
                <a:gd name="T10" fmla="*/ 1218 w 1337"/>
                <a:gd name="T11" fmla="*/ 90 h 316"/>
                <a:gd name="T12" fmla="*/ 1044 w 1337"/>
                <a:gd name="T13" fmla="*/ 221 h 316"/>
                <a:gd name="T14" fmla="*/ 999 w 1337"/>
                <a:gd name="T15" fmla="*/ 255 h 316"/>
                <a:gd name="T16" fmla="*/ 983 w 1337"/>
                <a:gd name="T17" fmla="*/ 274 h 316"/>
                <a:gd name="T18" fmla="*/ 939 w 1337"/>
                <a:gd name="T19" fmla="*/ 297 h 316"/>
                <a:gd name="T20" fmla="*/ 933 w 1337"/>
                <a:gd name="T21" fmla="*/ 30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7" h="316">
                  <a:moveTo>
                    <a:pt x="0" y="14"/>
                  </a:moveTo>
                  <a:cubicBezTo>
                    <a:pt x="242" y="6"/>
                    <a:pt x="432" y="5"/>
                    <a:pt x="687" y="0"/>
                  </a:cubicBezTo>
                  <a:cubicBezTo>
                    <a:pt x="852" y="3"/>
                    <a:pt x="1018" y="4"/>
                    <a:pt x="1184" y="9"/>
                  </a:cubicBezTo>
                  <a:cubicBezTo>
                    <a:pt x="1219" y="10"/>
                    <a:pt x="1289" y="11"/>
                    <a:pt x="1329" y="12"/>
                  </a:cubicBezTo>
                  <a:cubicBezTo>
                    <a:pt x="1337" y="15"/>
                    <a:pt x="1290" y="36"/>
                    <a:pt x="1284" y="42"/>
                  </a:cubicBezTo>
                  <a:cubicBezTo>
                    <a:pt x="1259" y="62"/>
                    <a:pt x="1239" y="82"/>
                    <a:pt x="1218" y="90"/>
                  </a:cubicBezTo>
                  <a:cubicBezTo>
                    <a:pt x="1173" y="130"/>
                    <a:pt x="1098" y="188"/>
                    <a:pt x="1044" y="221"/>
                  </a:cubicBezTo>
                  <a:cubicBezTo>
                    <a:pt x="998" y="264"/>
                    <a:pt x="1044" y="225"/>
                    <a:pt x="999" y="255"/>
                  </a:cubicBezTo>
                  <a:cubicBezTo>
                    <a:pt x="993" y="260"/>
                    <a:pt x="990" y="270"/>
                    <a:pt x="983" y="274"/>
                  </a:cubicBezTo>
                  <a:cubicBezTo>
                    <a:pt x="968" y="282"/>
                    <a:pt x="939" y="297"/>
                    <a:pt x="939" y="297"/>
                  </a:cubicBezTo>
                  <a:cubicBezTo>
                    <a:pt x="912" y="316"/>
                    <a:pt x="948" y="287"/>
                    <a:pt x="933" y="303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71"/>
            <p:cNvSpPr>
              <a:spLocks/>
            </p:cNvSpPr>
            <p:nvPr/>
          </p:nvSpPr>
          <p:spPr bwMode="auto">
            <a:xfrm>
              <a:off x="2239" y="1637"/>
              <a:ext cx="2338" cy="435"/>
            </a:xfrm>
            <a:custGeom>
              <a:avLst/>
              <a:gdLst>
                <a:gd name="T0" fmla="*/ 20 w 1535"/>
                <a:gd name="T1" fmla="*/ 150 h 317"/>
                <a:gd name="T2" fmla="*/ 263 w 1535"/>
                <a:gd name="T3" fmla="*/ 80 h 317"/>
                <a:gd name="T4" fmla="*/ 310 w 1535"/>
                <a:gd name="T5" fmla="*/ 69 h 317"/>
                <a:gd name="T6" fmla="*/ 342 w 1535"/>
                <a:gd name="T7" fmla="*/ 46 h 317"/>
                <a:gd name="T8" fmla="*/ 359 w 1535"/>
                <a:gd name="T9" fmla="*/ 17 h 317"/>
                <a:gd name="T10" fmla="*/ 594 w 1535"/>
                <a:gd name="T11" fmla="*/ 0 h 317"/>
                <a:gd name="T12" fmla="*/ 1322 w 1535"/>
                <a:gd name="T13" fmla="*/ 29 h 317"/>
                <a:gd name="T14" fmla="*/ 1535 w 1535"/>
                <a:gd name="T15" fmla="*/ 41 h 317"/>
                <a:gd name="T16" fmla="*/ 1324 w 1535"/>
                <a:gd name="T17" fmla="*/ 200 h 317"/>
                <a:gd name="T18" fmla="*/ 1241 w 1535"/>
                <a:gd name="T19" fmla="*/ 260 h 317"/>
                <a:gd name="T20" fmla="*/ 1216 w 1535"/>
                <a:gd name="T21" fmla="*/ 281 h 317"/>
                <a:gd name="T22" fmla="*/ 1159 w 1535"/>
                <a:gd name="T23" fmla="*/ 317 h 317"/>
                <a:gd name="T24" fmla="*/ 842 w 1535"/>
                <a:gd name="T25" fmla="*/ 273 h 317"/>
                <a:gd name="T26" fmla="*/ 468 w 1535"/>
                <a:gd name="T27" fmla="*/ 237 h 317"/>
                <a:gd name="T28" fmla="*/ 105 w 1535"/>
                <a:gd name="T29" fmla="*/ 185 h 317"/>
                <a:gd name="T30" fmla="*/ 20 w 1535"/>
                <a:gd name="T31" fmla="*/ 15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5" h="317">
                  <a:moveTo>
                    <a:pt x="20" y="150"/>
                  </a:moveTo>
                  <a:cubicBezTo>
                    <a:pt x="69" y="33"/>
                    <a:pt x="148" y="95"/>
                    <a:pt x="263" y="80"/>
                  </a:cubicBezTo>
                  <a:cubicBezTo>
                    <a:pt x="279" y="74"/>
                    <a:pt x="287" y="83"/>
                    <a:pt x="310" y="69"/>
                  </a:cubicBezTo>
                  <a:cubicBezTo>
                    <a:pt x="321" y="62"/>
                    <a:pt x="342" y="46"/>
                    <a:pt x="342" y="46"/>
                  </a:cubicBezTo>
                  <a:cubicBezTo>
                    <a:pt x="347" y="28"/>
                    <a:pt x="340" y="20"/>
                    <a:pt x="359" y="17"/>
                  </a:cubicBezTo>
                  <a:cubicBezTo>
                    <a:pt x="435" y="7"/>
                    <a:pt x="518" y="5"/>
                    <a:pt x="594" y="0"/>
                  </a:cubicBezTo>
                  <a:cubicBezTo>
                    <a:pt x="837" y="6"/>
                    <a:pt x="1079" y="18"/>
                    <a:pt x="1322" y="29"/>
                  </a:cubicBezTo>
                  <a:cubicBezTo>
                    <a:pt x="1389" y="34"/>
                    <a:pt x="1468" y="33"/>
                    <a:pt x="1535" y="41"/>
                  </a:cubicBezTo>
                  <a:cubicBezTo>
                    <a:pt x="1468" y="89"/>
                    <a:pt x="1393" y="156"/>
                    <a:pt x="1324" y="200"/>
                  </a:cubicBezTo>
                  <a:cubicBezTo>
                    <a:pt x="1298" y="216"/>
                    <a:pt x="1267" y="250"/>
                    <a:pt x="1241" y="260"/>
                  </a:cubicBezTo>
                  <a:cubicBezTo>
                    <a:pt x="1231" y="264"/>
                    <a:pt x="1225" y="274"/>
                    <a:pt x="1216" y="281"/>
                  </a:cubicBezTo>
                  <a:cubicBezTo>
                    <a:pt x="1194" y="297"/>
                    <a:pt x="1183" y="308"/>
                    <a:pt x="1159" y="317"/>
                  </a:cubicBezTo>
                  <a:cubicBezTo>
                    <a:pt x="1060" y="281"/>
                    <a:pt x="943" y="283"/>
                    <a:pt x="842" y="273"/>
                  </a:cubicBezTo>
                  <a:cubicBezTo>
                    <a:pt x="716" y="260"/>
                    <a:pt x="594" y="242"/>
                    <a:pt x="468" y="237"/>
                  </a:cubicBezTo>
                  <a:cubicBezTo>
                    <a:pt x="347" y="222"/>
                    <a:pt x="227" y="193"/>
                    <a:pt x="105" y="185"/>
                  </a:cubicBezTo>
                  <a:cubicBezTo>
                    <a:pt x="0" y="178"/>
                    <a:pt x="45" y="89"/>
                    <a:pt x="20" y="150"/>
                  </a:cubicBez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72"/>
            <p:cNvSpPr>
              <a:spLocks/>
            </p:cNvSpPr>
            <p:nvPr/>
          </p:nvSpPr>
          <p:spPr bwMode="auto">
            <a:xfrm>
              <a:off x="1373" y="1835"/>
              <a:ext cx="1586" cy="752"/>
            </a:xfrm>
            <a:custGeom>
              <a:avLst/>
              <a:gdLst>
                <a:gd name="T0" fmla="*/ 0 w 1041"/>
                <a:gd name="T1" fmla="*/ 534 h 549"/>
                <a:gd name="T2" fmla="*/ 22 w 1041"/>
                <a:gd name="T3" fmla="*/ 509 h 549"/>
                <a:gd name="T4" fmla="*/ 25 w 1041"/>
                <a:gd name="T5" fmla="*/ 494 h 549"/>
                <a:gd name="T6" fmla="*/ 56 w 1041"/>
                <a:gd name="T7" fmla="*/ 457 h 549"/>
                <a:gd name="T8" fmla="*/ 191 w 1041"/>
                <a:gd name="T9" fmla="*/ 406 h 549"/>
                <a:gd name="T10" fmla="*/ 275 w 1041"/>
                <a:gd name="T11" fmla="*/ 371 h 549"/>
                <a:gd name="T12" fmla="*/ 310 w 1041"/>
                <a:gd name="T13" fmla="*/ 353 h 549"/>
                <a:gd name="T14" fmla="*/ 320 w 1041"/>
                <a:gd name="T15" fmla="*/ 335 h 549"/>
                <a:gd name="T16" fmla="*/ 336 w 1041"/>
                <a:gd name="T17" fmla="*/ 322 h 549"/>
                <a:gd name="T18" fmla="*/ 342 w 1041"/>
                <a:gd name="T19" fmla="*/ 304 h 549"/>
                <a:gd name="T20" fmla="*/ 400 w 1041"/>
                <a:gd name="T21" fmla="*/ 217 h 549"/>
                <a:gd name="T22" fmla="*/ 454 w 1041"/>
                <a:gd name="T23" fmla="*/ 155 h 549"/>
                <a:gd name="T24" fmla="*/ 461 w 1041"/>
                <a:gd name="T25" fmla="*/ 131 h 549"/>
                <a:gd name="T26" fmla="*/ 489 w 1041"/>
                <a:gd name="T27" fmla="*/ 102 h 549"/>
                <a:gd name="T28" fmla="*/ 549 w 1041"/>
                <a:gd name="T29" fmla="*/ 44 h 549"/>
                <a:gd name="T30" fmla="*/ 561 w 1041"/>
                <a:gd name="T31" fmla="*/ 25 h 549"/>
                <a:gd name="T32" fmla="*/ 593 w 1041"/>
                <a:gd name="T33" fmla="*/ 0 h 549"/>
                <a:gd name="T34" fmla="*/ 827 w 1041"/>
                <a:gd name="T35" fmla="*/ 43 h 549"/>
                <a:gd name="T36" fmla="*/ 1041 w 1041"/>
                <a:gd name="T37" fmla="*/ 87 h 549"/>
                <a:gd name="T38" fmla="*/ 993 w 1041"/>
                <a:gd name="T39" fmla="*/ 124 h 549"/>
                <a:gd name="T40" fmla="*/ 961 w 1041"/>
                <a:gd name="T41" fmla="*/ 149 h 549"/>
                <a:gd name="T42" fmla="*/ 887 w 1041"/>
                <a:gd name="T43" fmla="*/ 218 h 549"/>
                <a:gd name="T44" fmla="*/ 774 w 1041"/>
                <a:gd name="T45" fmla="*/ 298 h 549"/>
                <a:gd name="T46" fmla="*/ 710 w 1041"/>
                <a:gd name="T47" fmla="*/ 347 h 549"/>
                <a:gd name="T48" fmla="*/ 603 w 1041"/>
                <a:gd name="T49" fmla="*/ 437 h 549"/>
                <a:gd name="T50" fmla="*/ 553 w 1041"/>
                <a:gd name="T51" fmla="*/ 508 h 549"/>
                <a:gd name="T52" fmla="*/ 527 w 1041"/>
                <a:gd name="T53" fmla="*/ 537 h 549"/>
                <a:gd name="T54" fmla="*/ 384 w 1041"/>
                <a:gd name="T55" fmla="*/ 533 h 549"/>
                <a:gd name="T56" fmla="*/ 3 w 1041"/>
                <a:gd name="T57" fmla="*/ 534 h 549"/>
                <a:gd name="T58" fmla="*/ 37 w 1041"/>
                <a:gd name="T59" fmla="*/ 475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1" h="549">
                  <a:moveTo>
                    <a:pt x="0" y="534"/>
                  </a:moveTo>
                  <a:cubicBezTo>
                    <a:pt x="3" y="529"/>
                    <a:pt x="18" y="516"/>
                    <a:pt x="22" y="509"/>
                  </a:cubicBezTo>
                  <a:cubicBezTo>
                    <a:pt x="26" y="502"/>
                    <a:pt x="19" y="503"/>
                    <a:pt x="25" y="494"/>
                  </a:cubicBezTo>
                  <a:cubicBezTo>
                    <a:pt x="35" y="481"/>
                    <a:pt x="29" y="472"/>
                    <a:pt x="56" y="457"/>
                  </a:cubicBezTo>
                  <a:cubicBezTo>
                    <a:pt x="84" y="427"/>
                    <a:pt x="147" y="421"/>
                    <a:pt x="191" y="406"/>
                  </a:cubicBezTo>
                  <a:cubicBezTo>
                    <a:pt x="220" y="397"/>
                    <a:pt x="246" y="383"/>
                    <a:pt x="275" y="371"/>
                  </a:cubicBezTo>
                  <a:cubicBezTo>
                    <a:pt x="287" y="366"/>
                    <a:pt x="310" y="353"/>
                    <a:pt x="310" y="353"/>
                  </a:cubicBezTo>
                  <a:cubicBezTo>
                    <a:pt x="313" y="347"/>
                    <a:pt x="316" y="340"/>
                    <a:pt x="320" y="335"/>
                  </a:cubicBezTo>
                  <a:cubicBezTo>
                    <a:pt x="325" y="330"/>
                    <a:pt x="332" y="329"/>
                    <a:pt x="336" y="322"/>
                  </a:cubicBezTo>
                  <a:cubicBezTo>
                    <a:pt x="340" y="317"/>
                    <a:pt x="339" y="310"/>
                    <a:pt x="342" y="304"/>
                  </a:cubicBezTo>
                  <a:cubicBezTo>
                    <a:pt x="357" y="273"/>
                    <a:pt x="375" y="237"/>
                    <a:pt x="400" y="217"/>
                  </a:cubicBezTo>
                  <a:cubicBezTo>
                    <a:pt x="414" y="194"/>
                    <a:pt x="434" y="171"/>
                    <a:pt x="454" y="155"/>
                  </a:cubicBezTo>
                  <a:cubicBezTo>
                    <a:pt x="457" y="149"/>
                    <a:pt x="457" y="137"/>
                    <a:pt x="461" y="131"/>
                  </a:cubicBezTo>
                  <a:cubicBezTo>
                    <a:pt x="471" y="122"/>
                    <a:pt x="489" y="102"/>
                    <a:pt x="489" y="102"/>
                  </a:cubicBezTo>
                  <a:cubicBezTo>
                    <a:pt x="507" y="71"/>
                    <a:pt x="513" y="59"/>
                    <a:pt x="549" y="44"/>
                  </a:cubicBezTo>
                  <a:cubicBezTo>
                    <a:pt x="552" y="38"/>
                    <a:pt x="556" y="30"/>
                    <a:pt x="561" y="25"/>
                  </a:cubicBezTo>
                  <a:cubicBezTo>
                    <a:pt x="570" y="16"/>
                    <a:pt x="593" y="0"/>
                    <a:pt x="593" y="0"/>
                  </a:cubicBezTo>
                  <a:cubicBezTo>
                    <a:pt x="671" y="30"/>
                    <a:pt x="745" y="37"/>
                    <a:pt x="827" y="43"/>
                  </a:cubicBezTo>
                  <a:cubicBezTo>
                    <a:pt x="898" y="55"/>
                    <a:pt x="973" y="61"/>
                    <a:pt x="1041" y="87"/>
                  </a:cubicBezTo>
                  <a:cubicBezTo>
                    <a:pt x="1025" y="99"/>
                    <a:pt x="1009" y="112"/>
                    <a:pt x="993" y="124"/>
                  </a:cubicBezTo>
                  <a:cubicBezTo>
                    <a:pt x="982" y="132"/>
                    <a:pt x="961" y="149"/>
                    <a:pt x="961" y="149"/>
                  </a:cubicBezTo>
                  <a:cubicBezTo>
                    <a:pt x="949" y="190"/>
                    <a:pt x="916" y="198"/>
                    <a:pt x="887" y="218"/>
                  </a:cubicBezTo>
                  <a:cubicBezTo>
                    <a:pt x="849" y="245"/>
                    <a:pt x="811" y="269"/>
                    <a:pt x="774" y="298"/>
                  </a:cubicBezTo>
                  <a:cubicBezTo>
                    <a:pt x="755" y="313"/>
                    <a:pt x="727" y="328"/>
                    <a:pt x="710" y="347"/>
                  </a:cubicBezTo>
                  <a:cubicBezTo>
                    <a:pt x="681" y="381"/>
                    <a:pt x="643" y="422"/>
                    <a:pt x="603" y="437"/>
                  </a:cubicBezTo>
                  <a:cubicBezTo>
                    <a:pt x="587" y="466"/>
                    <a:pt x="574" y="485"/>
                    <a:pt x="553" y="508"/>
                  </a:cubicBezTo>
                  <a:cubicBezTo>
                    <a:pt x="536" y="527"/>
                    <a:pt x="555" y="533"/>
                    <a:pt x="527" y="537"/>
                  </a:cubicBezTo>
                  <a:cubicBezTo>
                    <a:pt x="499" y="541"/>
                    <a:pt x="471" y="533"/>
                    <a:pt x="384" y="533"/>
                  </a:cubicBezTo>
                  <a:cubicBezTo>
                    <a:pt x="254" y="549"/>
                    <a:pt x="133" y="545"/>
                    <a:pt x="3" y="534"/>
                  </a:cubicBezTo>
                  <a:cubicBezTo>
                    <a:pt x="38" y="495"/>
                    <a:pt x="17" y="497"/>
                    <a:pt x="37" y="475"/>
                  </a:cubicBezTo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73"/>
            <p:cNvSpPr>
              <a:spLocks/>
            </p:cNvSpPr>
            <p:nvPr/>
          </p:nvSpPr>
          <p:spPr bwMode="auto">
            <a:xfrm>
              <a:off x="2181" y="1961"/>
              <a:ext cx="1839" cy="625"/>
            </a:xfrm>
            <a:custGeom>
              <a:avLst/>
              <a:gdLst>
                <a:gd name="T0" fmla="*/ 7 w 1207"/>
                <a:gd name="T1" fmla="*/ 445 h 456"/>
                <a:gd name="T2" fmla="*/ 722 w 1207"/>
                <a:gd name="T3" fmla="*/ 440 h 456"/>
                <a:gd name="T4" fmla="*/ 748 w 1207"/>
                <a:gd name="T5" fmla="*/ 416 h 456"/>
                <a:gd name="T6" fmla="*/ 764 w 1207"/>
                <a:gd name="T7" fmla="*/ 411 h 456"/>
                <a:gd name="T8" fmla="*/ 843 w 1207"/>
                <a:gd name="T9" fmla="*/ 353 h 456"/>
                <a:gd name="T10" fmla="*/ 890 w 1207"/>
                <a:gd name="T11" fmla="*/ 318 h 456"/>
                <a:gd name="T12" fmla="*/ 906 w 1207"/>
                <a:gd name="T13" fmla="*/ 307 h 456"/>
                <a:gd name="T14" fmla="*/ 1001 w 1207"/>
                <a:gd name="T15" fmla="*/ 226 h 456"/>
                <a:gd name="T16" fmla="*/ 1064 w 1207"/>
                <a:gd name="T17" fmla="*/ 197 h 456"/>
                <a:gd name="T18" fmla="*/ 1138 w 1207"/>
                <a:gd name="T19" fmla="*/ 139 h 456"/>
                <a:gd name="T20" fmla="*/ 1169 w 1207"/>
                <a:gd name="T21" fmla="*/ 116 h 456"/>
                <a:gd name="T22" fmla="*/ 1185 w 1207"/>
                <a:gd name="T23" fmla="*/ 105 h 456"/>
                <a:gd name="T24" fmla="*/ 1207 w 1207"/>
                <a:gd name="T25" fmla="*/ 78 h 456"/>
                <a:gd name="T26" fmla="*/ 1161 w 1207"/>
                <a:gd name="T27" fmla="*/ 69 h 456"/>
                <a:gd name="T28" fmla="*/ 1044 w 1207"/>
                <a:gd name="T29" fmla="*/ 49 h 456"/>
                <a:gd name="T30" fmla="*/ 631 w 1207"/>
                <a:gd name="T31" fmla="*/ 10 h 456"/>
                <a:gd name="T32" fmla="*/ 501 w 1207"/>
                <a:gd name="T33" fmla="*/ 1 h 456"/>
                <a:gd name="T34" fmla="*/ 454 w 1207"/>
                <a:gd name="T35" fmla="*/ 30 h 456"/>
                <a:gd name="T36" fmla="*/ 417 w 1207"/>
                <a:gd name="T37" fmla="*/ 76 h 456"/>
                <a:gd name="T38" fmla="*/ 385 w 1207"/>
                <a:gd name="T39" fmla="*/ 93 h 456"/>
                <a:gd name="T40" fmla="*/ 296 w 1207"/>
                <a:gd name="T41" fmla="*/ 163 h 456"/>
                <a:gd name="T42" fmla="*/ 186 w 1207"/>
                <a:gd name="T43" fmla="*/ 243 h 456"/>
                <a:gd name="T44" fmla="*/ 122 w 1207"/>
                <a:gd name="T45" fmla="*/ 301 h 456"/>
                <a:gd name="T46" fmla="*/ 91 w 1207"/>
                <a:gd name="T47" fmla="*/ 324 h 456"/>
                <a:gd name="T48" fmla="*/ 54 w 1207"/>
                <a:gd name="T49" fmla="*/ 370 h 456"/>
                <a:gd name="T50" fmla="*/ 33 w 1207"/>
                <a:gd name="T51" fmla="*/ 394 h 456"/>
                <a:gd name="T52" fmla="*/ 16 w 1207"/>
                <a:gd name="T53" fmla="*/ 430 h 456"/>
                <a:gd name="T54" fmla="*/ 13 w 1207"/>
                <a:gd name="T55" fmla="*/ 448 h 456"/>
                <a:gd name="T56" fmla="*/ 7 w 1207"/>
                <a:gd name="T57" fmla="*/ 445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07" h="456">
                  <a:moveTo>
                    <a:pt x="7" y="445"/>
                  </a:moveTo>
                  <a:cubicBezTo>
                    <a:pt x="247" y="454"/>
                    <a:pt x="482" y="448"/>
                    <a:pt x="722" y="440"/>
                  </a:cubicBezTo>
                  <a:cubicBezTo>
                    <a:pt x="751" y="420"/>
                    <a:pt x="714" y="446"/>
                    <a:pt x="748" y="416"/>
                  </a:cubicBezTo>
                  <a:cubicBezTo>
                    <a:pt x="753" y="413"/>
                    <a:pt x="759" y="414"/>
                    <a:pt x="764" y="411"/>
                  </a:cubicBezTo>
                  <a:cubicBezTo>
                    <a:pt x="791" y="394"/>
                    <a:pt x="817" y="372"/>
                    <a:pt x="843" y="353"/>
                  </a:cubicBezTo>
                  <a:cubicBezTo>
                    <a:pt x="859" y="341"/>
                    <a:pt x="875" y="330"/>
                    <a:pt x="890" y="318"/>
                  </a:cubicBezTo>
                  <a:cubicBezTo>
                    <a:pt x="896" y="315"/>
                    <a:pt x="906" y="307"/>
                    <a:pt x="906" y="307"/>
                  </a:cubicBezTo>
                  <a:cubicBezTo>
                    <a:pt x="926" y="273"/>
                    <a:pt x="973" y="259"/>
                    <a:pt x="1001" y="226"/>
                  </a:cubicBezTo>
                  <a:cubicBezTo>
                    <a:pt x="1025" y="215"/>
                    <a:pt x="1043" y="214"/>
                    <a:pt x="1064" y="197"/>
                  </a:cubicBezTo>
                  <a:cubicBezTo>
                    <a:pt x="1089" y="178"/>
                    <a:pt x="1113" y="159"/>
                    <a:pt x="1138" y="139"/>
                  </a:cubicBezTo>
                  <a:cubicBezTo>
                    <a:pt x="1148" y="132"/>
                    <a:pt x="1159" y="124"/>
                    <a:pt x="1169" y="116"/>
                  </a:cubicBezTo>
                  <a:cubicBezTo>
                    <a:pt x="1175" y="113"/>
                    <a:pt x="1185" y="105"/>
                    <a:pt x="1185" y="105"/>
                  </a:cubicBezTo>
                  <a:cubicBezTo>
                    <a:pt x="1189" y="99"/>
                    <a:pt x="1200" y="91"/>
                    <a:pt x="1207" y="78"/>
                  </a:cubicBezTo>
                  <a:cubicBezTo>
                    <a:pt x="1200" y="68"/>
                    <a:pt x="1172" y="73"/>
                    <a:pt x="1161" y="69"/>
                  </a:cubicBezTo>
                  <a:cubicBezTo>
                    <a:pt x="1119" y="54"/>
                    <a:pt x="1089" y="54"/>
                    <a:pt x="1044" y="49"/>
                  </a:cubicBezTo>
                  <a:cubicBezTo>
                    <a:pt x="906" y="34"/>
                    <a:pt x="771" y="19"/>
                    <a:pt x="631" y="10"/>
                  </a:cubicBezTo>
                  <a:cubicBezTo>
                    <a:pt x="581" y="0"/>
                    <a:pt x="571" y="1"/>
                    <a:pt x="501" y="1"/>
                  </a:cubicBezTo>
                  <a:cubicBezTo>
                    <a:pt x="483" y="1"/>
                    <a:pt x="454" y="30"/>
                    <a:pt x="454" y="30"/>
                  </a:cubicBezTo>
                  <a:cubicBezTo>
                    <a:pt x="449" y="39"/>
                    <a:pt x="424" y="70"/>
                    <a:pt x="417" y="76"/>
                  </a:cubicBezTo>
                  <a:cubicBezTo>
                    <a:pt x="408" y="84"/>
                    <a:pt x="395" y="87"/>
                    <a:pt x="385" y="93"/>
                  </a:cubicBezTo>
                  <a:cubicBezTo>
                    <a:pt x="365" y="127"/>
                    <a:pt x="330" y="150"/>
                    <a:pt x="296" y="163"/>
                  </a:cubicBezTo>
                  <a:cubicBezTo>
                    <a:pt x="265" y="196"/>
                    <a:pt x="221" y="216"/>
                    <a:pt x="186" y="243"/>
                  </a:cubicBezTo>
                  <a:cubicBezTo>
                    <a:pt x="171" y="268"/>
                    <a:pt x="145" y="284"/>
                    <a:pt x="122" y="301"/>
                  </a:cubicBezTo>
                  <a:cubicBezTo>
                    <a:pt x="112" y="309"/>
                    <a:pt x="91" y="324"/>
                    <a:pt x="91" y="324"/>
                  </a:cubicBezTo>
                  <a:cubicBezTo>
                    <a:pt x="84" y="336"/>
                    <a:pt x="63" y="362"/>
                    <a:pt x="54" y="370"/>
                  </a:cubicBezTo>
                  <a:cubicBezTo>
                    <a:pt x="44" y="379"/>
                    <a:pt x="33" y="394"/>
                    <a:pt x="33" y="394"/>
                  </a:cubicBezTo>
                  <a:cubicBezTo>
                    <a:pt x="26" y="406"/>
                    <a:pt x="25" y="420"/>
                    <a:pt x="16" y="430"/>
                  </a:cubicBezTo>
                  <a:cubicBezTo>
                    <a:pt x="11" y="436"/>
                    <a:pt x="10" y="441"/>
                    <a:pt x="13" y="448"/>
                  </a:cubicBezTo>
                  <a:cubicBezTo>
                    <a:pt x="15" y="456"/>
                    <a:pt x="0" y="445"/>
                    <a:pt x="7" y="445"/>
                  </a:cubicBez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74"/>
            <p:cNvSpPr>
              <a:spLocks noChangeShapeType="1"/>
            </p:cNvSpPr>
            <p:nvPr/>
          </p:nvSpPr>
          <p:spPr bwMode="auto">
            <a:xfrm>
              <a:off x="572" y="2682"/>
              <a:ext cx="26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75"/>
            <p:cNvSpPr>
              <a:spLocks noChangeShapeType="1"/>
            </p:cNvSpPr>
            <p:nvPr/>
          </p:nvSpPr>
          <p:spPr bwMode="auto">
            <a:xfrm>
              <a:off x="572" y="2880"/>
              <a:ext cx="26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76"/>
            <p:cNvSpPr>
              <a:spLocks noChangeShapeType="1"/>
            </p:cNvSpPr>
            <p:nvPr/>
          </p:nvSpPr>
          <p:spPr bwMode="auto">
            <a:xfrm flipV="1">
              <a:off x="3256" y="1407"/>
              <a:ext cx="1916" cy="1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77"/>
            <p:cNvSpPr>
              <a:spLocks noChangeShapeType="1"/>
            </p:cNvSpPr>
            <p:nvPr/>
          </p:nvSpPr>
          <p:spPr bwMode="auto">
            <a:xfrm flipV="1">
              <a:off x="3256" y="1550"/>
              <a:ext cx="1916" cy="133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78"/>
            <p:cNvSpPr>
              <a:spLocks/>
            </p:cNvSpPr>
            <p:nvPr/>
          </p:nvSpPr>
          <p:spPr bwMode="auto">
            <a:xfrm>
              <a:off x="1164" y="2571"/>
              <a:ext cx="113" cy="237"/>
            </a:xfrm>
            <a:custGeom>
              <a:avLst/>
              <a:gdLst>
                <a:gd name="T0" fmla="*/ 0 w 84"/>
                <a:gd name="T1" fmla="*/ 0 h 180"/>
                <a:gd name="T2" fmla="*/ 36 w 84"/>
                <a:gd name="T3" fmla="*/ 174 h 180"/>
                <a:gd name="T4" fmla="*/ 54 w 84"/>
                <a:gd name="T5" fmla="*/ 180 h 180"/>
                <a:gd name="T6" fmla="*/ 84 w 84"/>
                <a:gd name="T7" fmla="*/ 17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180">
                  <a:moveTo>
                    <a:pt x="0" y="0"/>
                  </a:moveTo>
                  <a:cubicBezTo>
                    <a:pt x="14" y="58"/>
                    <a:pt x="17" y="117"/>
                    <a:pt x="36" y="174"/>
                  </a:cubicBezTo>
                  <a:cubicBezTo>
                    <a:pt x="38" y="180"/>
                    <a:pt x="48" y="178"/>
                    <a:pt x="54" y="180"/>
                  </a:cubicBezTo>
                  <a:cubicBezTo>
                    <a:pt x="80" y="174"/>
                    <a:pt x="70" y="174"/>
                    <a:pt x="84" y="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79"/>
            <p:cNvSpPr>
              <a:spLocks/>
            </p:cNvSpPr>
            <p:nvPr/>
          </p:nvSpPr>
          <p:spPr bwMode="auto">
            <a:xfrm>
              <a:off x="1093" y="2566"/>
              <a:ext cx="80" cy="242"/>
            </a:xfrm>
            <a:custGeom>
              <a:avLst/>
              <a:gdLst>
                <a:gd name="T0" fmla="*/ 47 w 53"/>
                <a:gd name="T1" fmla="*/ 0 h 177"/>
                <a:gd name="T2" fmla="*/ 53 w 53"/>
                <a:gd name="T3" fmla="*/ 96 h 177"/>
                <a:gd name="T4" fmla="*/ 23 w 53"/>
                <a:gd name="T5" fmla="*/ 177 h 177"/>
                <a:gd name="T6" fmla="*/ 0 w 53"/>
                <a:gd name="T7" fmla="*/ 16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177">
                  <a:moveTo>
                    <a:pt x="47" y="0"/>
                  </a:moveTo>
                  <a:cubicBezTo>
                    <a:pt x="51" y="33"/>
                    <a:pt x="49" y="63"/>
                    <a:pt x="53" y="96"/>
                  </a:cubicBezTo>
                  <a:cubicBezTo>
                    <a:pt x="48" y="137"/>
                    <a:pt x="45" y="154"/>
                    <a:pt x="23" y="177"/>
                  </a:cubicBezTo>
                  <a:cubicBezTo>
                    <a:pt x="15" y="173"/>
                    <a:pt x="0" y="165"/>
                    <a:pt x="0" y="16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80"/>
            <p:cNvSpPr>
              <a:spLocks/>
            </p:cNvSpPr>
            <p:nvPr/>
          </p:nvSpPr>
          <p:spPr bwMode="auto">
            <a:xfrm>
              <a:off x="1170" y="2609"/>
              <a:ext cx="55" cy="17"/>
            </a:xfrm>
            <a:custGeom>
              <a:avLst/>
              <a:gdLst>
                <a:gd name="T0" fmla="*/ 0 w 36"/>
                <a:gd name="T1" fmla="*/ 0 h 12"/>
                <a:gd name="T2" fmla="*/ 30 w 36"/>
                <a:gd name="T3" fmla="*/ 12 h 12"/>
                <a:gd name="T4" fmla="*/ 35 w 36"/>
                <a:gd name="T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2">
                  <a:moveTo>
                    <a:pt x="0" y="0"/>
                  </a:moveTo>
                  <a:cubicBezTo>
                    <a:pt x="4" y="1"/>
                    <a:pt x="24" y="12"/>
                    <a:pt x="30" y="12"/>
                  </a:cubicBezTo>
                  <a:cubicBezTo>
                    <a:pt x="36" y="12"/>
                    <a:pt x="34" y="5"/>
                    <a:pt x="35" y="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81"/>
            <p:cNvSpPr>
              <a:spLocks/>
            </p:cNvSpPr>
            <p:nvPr/>
          </p:nvSpPr>
          <p:spPr bwMode="auto">
            <a:xfrm>
              <a:off x="1061" y="2587"/>
              <a:ext cx="112" cy="64"/>
            </a:xfrm>
            <a:custGeom>
              <a:avLst/>
              <a:gdLst>
                <a:gd name="T0" fmla="*/ 84 w 84"/>
                <a:gd name="T1" fmla="*/ 0 h 48"/>
                <a:gd name="T2" fmla="*/ 0 w 84"/>
                <a:gd name="T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4" h="48">
                  <a:moveTo>
                    <a:pt x="84" y="0"/>
                  </a:moveTo>
                  <a:cubicBezTo>
                    <a:pt x="73" y="44"/>
                    <a:pt x="41" y="48"/>
                    <a:pt x="0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auto">
            <a:xfrm>
              <a:off x="1042" y="2705"/>
              <a:ext cx="142" cy="98"/>
            </a:xfrm>
            <a:custGeom>
              <a:avLst/>
              <a:gdLst>
                <a:gd name="T0" fmla="*/ 96 w 96"/>
                <a:gd name="T1" fmla="*/ 0 h 74"/>
                <a:gd name="T2" fmla="*/ 0 w 96"/>
                <a:gd name="T3" fmla="*/ 4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6" h="74">
                  <a:moveTo>
                    <a:pt x="96" y="0"/>
                  </a:moveTo>
                  <a:cubicBezTo>
                    <a:pt x="79" y="42"/>
                    <a:pt x="52" y="74"/>
                    <a:pt x="0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83"/>
            <p:cNvSpPr>
              <a:spLocks/>
            </p:cNvSpPr>
            <p:nvPr/>
          </p:nvSpPr>
          <p:spPr bwMode="auto">
            <a:xfrm>
              <a:off x="1196" y="2707"/>
              <a:ext cx="104" cy="53"/>
            </a:xfrm>
            <a:custGeom>
              <a:avLst/>
              <a:gdLst>
                <a:gd name="T0" fmla="*/ 0 w 78"/>
                <a:gd name="T1" fmla="*/ 0 h 40"/>
                <a:gd name="T2" fmla="*/ 48 w 78"/>
                <a:gd name="T3" fmla="*/ 36 h 40"/>
                <a:gd name="T4" fmla="*/ 78 w 78"/>
                <a:gd name="T5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40">
                  <a:moveTo>
                    <a:pt x="0" y="0"/>
                  </a:moveTo>
                  <a:cubicBezTo>
                    <a:pt x="16" y="12"/>
                    <a:pt x="29" y="29"/>
                    <a:pt x="48" y="36"/>
                  </a:cubicBezTo>
                  <a:cubicBezTo>
                    <a:pt x="58" y="40"/>
                    <a:pt x="78" y="30"/>
                    <a:pt x="78" y="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84"/>
            <p:cNvSpPr>
              <a:spLocks/>
            </p:cNvSpPr>
            <p:nvPr/>
          </p:nvSpPr>
          <p:spPr bwMode="auto">
            <a:xfrm>
              <a:off x="852" y="2579"/>
              <a:ext cx="105" cy="158"/>
            </a:xfrm>
            <a:custGeom>
              <a:avLst/>
              <a:gdLst>
                <a:gd name="T0" fmla="*/ 0 w 78"/>
                <a:gd name="T1" fmla="*/ 0 h 120"/>
                <a:gd name="T2" fmla="*/ 12 w 78"/>
                <a:gd name="T3" fmla="*/ 60 h 120"/>
                <a:gd name="T4" fmla="*/ 78 w 78"/>
                <a:gd name="T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120">
                  <a:moveTo>
                    <a:pt x="0" y="0"/>
                  </a:moveTo>
                  <a:cubicBezTo>
                    <a:pt x="4" y="20"/>
                    <a:pt x="5" y="41"/>
                    <a:pt x="12" y="60"/>
                  </a:cubicBezTo>
                  <a:cubicBezTo>
                    <a:pt x="29" y="106"/>
                    <a:pt x="50" y="92"/>
                    <a:pt x="78" y="1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85"/>
            <p:cNvSpPr>
              <a:spLocks/>
            </p:cNvSpPr>
            <p:nvPr/>
          </p:nvSpPr>
          <p:spPr bwMode="auto">
            <a:xfrm>
              <a:off x="764" y="2571"/>
              <a:ext cx="103" cy="214"/>
            </a:xfrm>
            <a:custGeom>
              <a:avLst/>
              <a:gdLst>
                <a:gd name="T0" fmla="*/ 66 w 78"/>
                <a:gd name="T1" fmla="*/ 0 h 162"/>
                <a:gd name="T2" fmla="*/ 42 w 78"/>
                <a:gd name="T3" fmla="*/ 120 h 162"/>
                <a:gd name="T4" fmla="*/ 0 w 78"/>
                <a:gd name="T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162">
                  <a:moveTo>
                    <a:pt x="66" y="0"/>
                  </a:moveTo>
                  <a:cubicBezTo>
                    <a:pt x="78" y="36"/>
                    <a:pt x="69" y="90"/>
                    <a:pt x="42" y="120"/>
                  </a:cubicBezTo>
                  <a:cubicBezTo>
                    <a:pt x="29" y="135"/>
                    <a:pt x="0" y="162"/>
                    <a:pt x="0" y="1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86"/>
            <p:cNvSpPr>
              <a:spLocks/>
            </p:cNvSpPr>
            <p:nvPr/>
          </p:nvSpPr>
          <p:spPr bwMode="auto">
            <a:xfrm>
              <a:off x="739" y="2571"/>
              <a:ext cx="136" cy="71"/>
            </a:xfrm>
            <a:custGeom>
              <a:avLst/>
              <a:gdLst>
                <a:gd name="T0" fmla="*/ 84 w 101"/>
                <a:gd name="T1" fmla="*/ 0 h 54"/>
                <a:gd name="T2" fmla="*/ 0 w 101"/>
                <a:gd name="T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1" h="54">
                  <a:moveTo>
                    <a:pt x="84" y="0"/>
                  </a:moveTo>
                  <a:cubicBezTo>
                    <a:pt x="101" y="50"/>
                    <a:pt x="39" y="54"/>
                    <a:pt x="0" y="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87"/>
            <p:cNvSpPr>
              <a:spLocks/>
            </p:cNvSpPr>
            <p:nvPr/>
          </p:nvSpPr>
          <p:spPr bwMode="auto">
            <a:xfrm>
              <a:off x="852" y="2587"/>
              <a:ext cx="128" cy="58"/>
            </a:xfrm>
            <a:custGeom>
              <a:avLst/>
              <a:gdLst>
                <a:gd name="T0" fmla="*/ 0 w 96"/>
                <a:gd name="T1" fmla="*/ 0 h 44"/>
                <a:gd name="T2" fmla="*/ 96 w 96"/>
                <a:gd name="T3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6" h="44">
                  <a:moveTo>
                    <a:pt x="0" y="0"/>
                  </a:moveTo>
                  <a:cubicBezTo>
                    <a:pt x="15" y="44"/>
                    <a:pt x="56" y="36"/>
                    <a:pt x="96" y="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88"/>
            <p:cNvSpPr>
              <a:spLocks/>
            </p:cNvSpPr>
            <p:nvPr/>
          </p:nvSpPr>
          <p:spPr bwMode="auto">
            <a:xfrm>
              <a:off x="692" y="2579"/>
              <a:ext cx="160" cy="56"/>
            </a:xfrm>
            <a:custGeom>
              <a:avLst/>
              <a:gdLst>
                <a:gd name="T0" fmla="*/ 120 w 120"/>
                <a:gd name="T1" fmla="*/ 0 h 43"/>
                <a:gd name="T2" fmla="*/ 0 w 120"/>
                <a:gd name="T3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0" h="43">
                  <a:moveTo>
                    <a:pt x="120" y="0"/>
                  </a:moveTo>
                  <a:cubicBezTo>
                    <a:pt x="106" y="43"/>
                    <a:pt x="34" y="30"/>
                    <a:pt x="0" y="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89"/>
            <p:cNvSpPr>
              <a:spLocks/>
            </p:cNvSpPr>
            <p:nvPr/>
          </p:nvSpPr>
          <p:spPr bwMode="auto">
            <a:xfrm>
              <a:off x="852" y="2579"/>
              <a:ext cx="105" cy="32"/>
            </a:xfrm>
            <a:custGeom>
              <a:avLst/>
              <a:gdLst>
                <a:gd name="T0" fmla="*/ 0 w 78"/>
                <a:gd name="T1" fmla="*/ 0 h 24"/>
                <a:gd name="T2" fmla="*/ 54 w 78"/>
                <a:gd name="T3" fmla="*/ 24 h 24"/>
                <a:gd name="T4" fmla="*/ 78 w 78"/>
                <a:gd name="T5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24">
                  <a:moveTo>
                    <a:pt x="0" y="0"/>
                  </a:moveTo>
                  <a:cubicBezTo>
                    <a:pt x="16" y="11"/>
                    <a:pt x="54" y="24"/>
                    <a:pt x="54" y="24"/>
                  </a:cubicBezTo>
                  <a:cubicBezTo>
                    <a:pt x="74" y="17"/>
                    <a:pt x="66" y="18"/>
                    <a:pt x="78" y="1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" name="Group 90"/>
            <p:cNvGrpSpPr>
              <a:grpSpLocks/>
            </p:cNvGrpSpPr>
            <p:nvPr/>
          </p:nvGrpSpPr>
          <p:grpSpPr bwMode="auto">
            <a:xfrm>
              <a:off x="1509" y="2571"/>
              <a:ext cx="256" cy="151"/>
              <a:chOff x="1074" y="2808"/>
              <a:chExt cx="192" cy="114"/>
            </a:xfrm>
          </p:grpSpPr>
          <p:sp>
            <p:nvSpPr>
              <p:cNvPr id="196" name="Freeform 91"/>
              <p:cNvSpPr>
                <a:spLocks/>
              </p:cNvSpPr>
              <p:nvPr/>
            </p:nvSpPr>
            <p:spPr bwMode="auto">
              <a:xfrm>
                <a:off x="1086" y="2808"/>
                <a:ext cx="72" cy="57"/>
              </a:xfrm>
              <a:custGeom>
                <a:avLst/>
                <a:gdLst>
                  <a:gd name="T0" fmla="*/ 72 w 72"/>
                  <a:gd name="T1" fmla="*/ 0 h 57"/>
                  <a:gd name="T2" fmla="*/ 0 w 72"/>
                  <a:gd name="T3" fmla="*/ 5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2" h="57">
                    <a:moveTo>
                      <a:pt x="72" y="0"/>
                    </a:moveTo>
                    <a:cubicBezTo>
                      <a:pt x="61" y="57"/>
                      <a:pt x="69" y="54"/>
                      <a:pt x="0" y="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92"/>
              <p:cNvSpPr>
                <a:spLocks/>
              </p:cNvSpPr>
              <p:nvPr/>
            </p:nvSpPr>
            <p:spPr bwMode="auto">
              <a:xfrm>
                <a:off x="1164" y="2808"/>
                <a:ext cx="102" cy="41"/>
              </a:xfrm>
              <a:custGeom>
                <a:avLst/>
                <a:gdLst>
                  <a:gd name="T0" fmla="*/ 0 w 102"/>
                  <a:gd name="T1" fmla="*/ 0 h 41"/>
                  <a:gd name="T2" fmla="*/ 102 w 102"/>
                  <a:gd name="T3" fmla="*/ 3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2" h="41">
                    <a:moveTo>
                      <a:pt x="0" y="0"/>
                    </a:moveTo>
                    <a:cubicBezTo>
                      <a:pt x="14" y="41"/>
                      <a:pt x="67" y="30"/>
                      <a:pt x="102" y="3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93"/>
              <p:cNvSpPr>
                <a:spLocks/>
              </p:cNvSpPr>
              <p:nvPr/>
            </p:nvSpPr>
            <p:spPr bwMode="auto">
              <a:xfrm>
                <a:off x="1158" y="2808"/>
                <a:ext cx="72" cy="60"/>
              </a:xfrm>
              <a:custGeom>
                <a:avLst/>
                <a:gdLst>
                  <a:gd name="T0" fmla="*/ 0 w 72"/>
                  <a:gd name="T1" fmla="*/ 0 h 60"/>
                  <a:gd name="T2" fmla="*/ 48 w 72"/>
                  <a:gd name="T3" fmla="*/ 60 h 60"/>
                  <a:gd name="T4" fmla="*/ 72 w 72"/>
                  <a:gd name="T5" fmla="*/ 5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60">
                    <a:moveTo>
                      <a:pt x="0" y="0"/>
                    </a:moveTo>
                    <a:cubicBezTo>
                      <a:pt x="17" y="25"/>
                      <a:pt x="17" y="50"/>
                      <a:pt x="48" y="60"/>
                    </a:cubicBezTo>
                    <a:cubicBezTo>
                      <a:pt x="68" y="53"/>
                      <a:pt x="60" y="54"/>
                      <a:pt x="72" y="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94"/>
              <p:cNvSpPr>
                <a:spLocks/>
              </p:cNvSpPr>
              <p:nvPr/>
            </p:nvSpPr>
            <p:spPr bwMode="auto">
              <a:xfrm>
                <a:off x="1074" y="2814"/>
                <a:ext cx="96" cy="37"/>
              </a:xfrm>
              <a:custGeom>
                <a:avLst/>
                <a:gdLst>
                  <a:gd name="T0" fmla="*/ 96 w 96"/>
                  <a:gd name="T1" fmla="*/ 0 h 37"/>
                  <a:gd name="T2" fmla="*/ 0 w 96"/>
                  <a:gd name="T3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37">
                    <a:moveTo>
                      <a:pt x="96" y="0"/>
                    </a:moveTo>
                    <a:cubicBezTo>
                      <a:pt x="71" y="37"/>
                      <a:pt x="48" y="24"/>
                      <a:pt x="0" y="2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95"/>
              <p:cNvSpPr>
                <a:spLocks/>
              </p:cNvSpPr>
              <p:nvPr/>
            </p:nvSpPr>
            <p:spPr bwMode="auto">
              <a:xfrm>
                <a:off x="1154" y="2808"/>
                <a:ext cx="52" cy="114"/>
              </a:xfrm>
              <a:custGeom>
                <a:avLst/>
                <a:gdLst>
                  <a:gd name="T0" fmla="*/ 10 w 52"/>
                  <a:gd name="T1" fmla="*/ 0 h 114"/>
                  <a:gd name="T2" fmla="*/ 52 w 52"/>
                  <a:gd name="T3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2" h="114">
                    <a:moveTo>
                      <a:pt x="10" y="0"/>
                    </a:moveTo>
                    <a:cubicBezTo>
                      <a:pt x="15" y="37"/>
                      <a:pt x="0" y="114"/>
                      <a:pt x="52" y="11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" name="Group 96"/>
            <p:cNvGrpSpPr>
              <a:grpSpLocks/>
            </p:cNvGrpSpPr>
            <p:nvPr/>
          </p:nvGrpSpPr>
          <p:grpSpPr bwMode="auto">
            <a:xfrm>
              <a:off x="1815" y="2563"/>
              <a:ext cx="256" cy="151"/>
              <a:chOff x="1074" y="2808"/>
              <a:chExt cx="192" cy="114"/>
            </a:xfrm>
          </p:grpSpPr>
          <p:sp>
            <p:nvSpPr>
              <p:cNvPr id="191" name="Freeform 97"/>
              <p:cNvSpPr>
                <a:spLocks/>
              </p:cNvSpPr>
              <p:nvPr/>
            </p:nvSpPr>
            <p:spPr bwMode="auto">
              <a:xfrm>
                <a:off x="1086" y="2808"/>
                <a:ext cx="72" cy="57"/>
              </a:xfrm>
              <a:custGeom>
                <a:avLst/>
                <a:gdLst>
                  <a:gd name="T0" fmla="*/ 72 w 72"/>
                  <a:gd name="T1" fmla="*/ 0 h 57"/>
                  <a:gd name="T2" fmla="*/ 0 w 72"/>
                  <a:gd name="T3" fmla="*/ 5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2" h="57">
                    <a:moveTo>
                      <a:pt x="72" y="0"/>
                    </a:moveTo>
                    <a:cubicBezTo>
                      <a:pt x="61" y="57"/>
                      <a:pt x="69" y="54"/>
                      <a:pt x="0" y="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98"/>
              <p:cNvSpPr>
                <a:spLocks/>
              </p:cNvSpPr>
              <p:nvPr/>
            </p:nvSpPr>
            <p:spPr bwMode="auto">
              <a:xfrm>
                <a:off x="1164" y="2808"/>
                <a:ext cx="102" cy="41"/>
              </a:xfrm>
              <a:custGeom>
                <a:avLst/>
                <a:gdLst>
                  <a:gd name="T0" fmla="*/ 0 w 102"/>
                  <a:gd name="T1" fmla="*/ 0 h 41"/>
                  <a:gd name="T2" fmla="*/ 102 w 102"/>
                  <a:gd name="T3" fmla="*/ 3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2" h="41">
                    <a:moveTo>
                      <a:pt x="0" y="0"/>
                    </a:moveTo>
                    <a:cubicBezTo>
                      <a:pt x="14" y="41"/>
                      <a:pt x="67" y="30"/>
                      <a:pt x="102" y="3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99"/>
              <p:cNvSpPr>
                <a:spLocks/>
              </p:cNvSpPr>
              <p:nvPr/>
            </p:nvSpPr>
            <p:spPr bwMode="auto">
              <a:xfrm>
                <a:off x="1158" y="2808"/>
                <a:ext cx="72" cy="60"/>
              </a:xfrm>
              <a:custGeom>
                <a:avLst/>
                <a:gdLst>
                  <a:gd name="T0" fmla="*/ 0 w 72"/>
                  <a:gd name="T1" fmla="*/ 0 h 60"/>
                  <a:gd name="T2" fmla="*/ 48 w 72"/>
                  <a:gd name="T3" fmla="*/ 60 h 60"/>
                  <a:gd name="T4" fmla="*/ 72 w 72"/>
                  <a:gd name="T5" fmla="*/ 5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60">
                    <a:moveTo>
                      <a:pt x="0" y="0"/>
                    </a:moveTo>
                    <a:cubicBezTo>
                      <a:pt x="17" y="25"/>
                      <a:pt x="17" y="50"/>
                      <a:pt x="48" y="60"/>
                    </a:cubicBezTo>
                    <a:cubicBezTo>
                      <a:pt x="68" y="53"/>
                      <a:pt x="60" y="54"/>
                      <a:pt x="72" y="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00"/>
              <p:cNvSpPr>
                <a:spLocks/>
              </p:cNvSpPr>
              <p:nvPr/>
            </p:nvSpPr>
            <p:spPr bwMode="auto">
              <a:xfrm>
                <a:off x="1074" y="2814"/>
                <a:ext cx="96" cy="37"/>
              </a:xfrm>
              <a:custGeom>
                <a:avLst/>
                <a:gdLst>
                  <a:gd name="T0" fmla="*/ 96 w 96"/>
                  <a:gd name="T1" fmla="*/ 0 h 37"/>
                  <a:gd name="T2" fmla="*/ 0 w 96"/>
                  <a:gd name="T3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37">
                    <a:moveTo>
                      <a:pt x="96" y="0"/>
                    </a:moveTo>
                    <a:cubicBezTo>
                      <a:pt x="71" y="37"/>
                      <a:pt x="48" y="24"/>
                      <a:pt x="0" y="2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01"/>
              <p:cNvSpPr>
                <a:spLocks/>
              </p:cNvSpPr>
              <p:nvPr/>
            </p:nvSpPr>
            <p:spPr bwMode="auto">
              <a:xfrm>
                <a:off x="1154" y="2808"/>
                <a:ext cx="52" cy="114"/>
              </a:xfrm>
              <a:custGeom>
                <a:avLst/>
                <a:gdLst>
                  <a:gd name="T0" fmla="*/ 10 w 52"/>
                  <a:gd name="T1" fmla="*/ 0 h 114"/>
                  <a:gd name="T2" fmla="*/ 52 w 52"/>
                  <a:gd name="T3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2" h="114">
                    <a:moveTo>
                      <a:pt x="10" y="0"/>
                    </a:moveTo>
                    <a:cubicBezTo>
                      <a:pt x="15" y="37"/>
                      <a:pt x="0" y="114"/>
                      <a:pt x="52" y="11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102"/>
            <p:cNvGrpSpPr>
              <a:grpSpLocks/>
            </p:cNvGrpSpPr>
            <p:nvPr/>
          </p:nvGrpSpPr>
          <p:grpSpPr bwMode="auto">
            <a:xfrm>
              <a:off x="2359" y="2579"/>
              <a:ext cx="256" cy="150"/>
              <a:chOff x="1074" y="2808"/>
              <a:chExt cx="192" cy="114"/>
            </a:xfrm>
          </p:grpSpPr>
          <p:sp>
            <p:nvSpPr>
              <p:cNvPr id="186" name="Freeform 103"/>
              <p:cNvSpPr>
                <a:spLocks/>
              </p:cNvSpPr>
              <p:nvPr/>
            </p:nvSpPr>
            <p:spPr bwMode="auto">
              <a:xfrm>
                <a:off x="1086" y="2808"/>
                <a:ext cx="72" cy="57"/>
              </a:xfrm>
              <a:custGeom>
                <a:avLst/>
                <a:gdLst>
                  <a:gd name="T0" fmla="*/ 72 w 72"/>
                  <a:gd name="T1" fmla="*/ 0 h 57"/>
                  <a:gd name="T2" fmla="*/ 0 w 72"/>
                  <a:gd name="T3" fmla="*/ 5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2" h="57">
                    <a:moveTo>
                      <a:pt x="72" y="0"/>
                    </a:moveTo>
                    <a:cubicBezTo>
                      <a:pt x="61" y="57"/>
                      <a:pt x="69" y="54"/>
                      <a:pt x="0" y="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04"/>
              <p:cNvSpPr>
                <a:spLocks/>
              </p:cNvSpPr>
              <p:nvPr/>
            </p:nvSpPr>
            <p:spPr bwMode="auto">
              <a:xfrm>
                <a:off x="1164" y="2808"/>
                <a:ext cx="102" cy="41"/>
              </a:xfrm>
              <a:custGeom>
                <a:avLst/>
                <a:gdLst>
                  <a:gd name="T0" fmla="*/ 0 w 102"/>
                  <a:gd name="T1" fmla="*/ 0 h 41"/>
                  <a:gd name="T2" fmla="*/ 102 w 102"/>
                  <a:gd name="T3" fmla="*/ 3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2" h="41">
                    <a:moveTo>
                      <a:pt x="0" y="0"/>
                    </a:moveTo>
                    <a:cubicBezTo>
                      <a:pt x="14" y="41"/>
                      <a:pt x="67" y="30"/>
                      <a:pt x="102" y="3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05"/>
              <p:cNvSpPr>
                <a:spLocks/>
              </p:cNvSpPr>
              <p:nvPr/>
            </p:nvSpPr>
            <p:spPr bwMode="auto">
              <a:xfrm>
                <a:off x="1158" y="2808"/>
                <a:ext cx="72" cy="60"/>
              </a:xfrm>
              <a:custGeom>
                <a:avLst/>
                <a:gdLst>
                  <a:gd name="T0" fmla="*/ 0 w 72"/>
                  <a:gd name="T1" fmla="*/ 0 h 60"/>
                  <a:gd name="T2" fmla="*/ 48 w 72"/>
                  <a:gd name="T3" fmla="*/ 60 h 60"/>
                  <a:gd name="T4" fmla="*/ 72 w 72"/>
                  <a:gd name="T5" fmla="*/ 5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60">
                    <a:moveTo>
                      <a:pt x="0" y="0"/>
                    </a:moveTo>
                    <a:cubicBezTo>
                      <a:pt x="17" y="25"/>
                      <a:pt x="17" y="50"/>
                      <a:pt x="48" y="60"/>
                    </a:cubicBezTo>
                    <a:cubicBezTo>
                      <a:pt x="68" y="53"/>
                      <a:pt x="60" y="54"/>
                      <a:pt x="72" y="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06"/>
              <p:cNvSpPr>
                <a:spLocks/>
              </p:cNvSpPr>
              <p:nvPr/>
            </p:nvSpPr>
            <p:spPr bwMode="auto">
              <a:xfrm>
                <a:off x="1074" y="2814"/>
                <a:ext cx="96" cy="37"/>
              </a:xfrm>
              <a:custGeom>
                <a:avLst/>
                <a:gdLst>
                  <a:gd name="T0" fmla="*/ 96 w 96"/>
                  <a:gd name="T1" fmla="*/ 0 h 37"/>
                  <a:gd name="T2" fmla="*/ 0 w 96"/>
                  <a:gd name="T3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37">
                    <a:moveTo>
                      <a:pt x="96" y="0"/>
                    </a:moveTo>
                    <a:cubicBezTo>
                      <a:pt x="71" y="37"/>
                      <a:pt x="48" y="24"/>
                      <a:pt x="0" y="2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07"/>
              <p:cNvSpPr>
                <a:spLocks/>
              </p:cNvSpPr>
              <p:nvPr/>
            </p:nvSpPr>
            <p:spPr bwMode="auto">
              <a:xfrm>
                <a:off x="1154" y="2808"/>
                <a:ext cx="52" cy="114"/>
              </a:xfrm>
              <a:custGeom>
                <a:avLst/>
                <a:gdLst>
                  <a:gd name="T0" fmla="*/ 10 w 52"/>
                  <a:gd name="T1" fmla="*/ 0 h 114"/>
                  <a:gd name="T2" fmla="*/ 52 w 52"/>
                  <a:gd name="T3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2" h="114">
                    <a:moveTo>
                      <a:pt x="10" y="0"/>
                    </a:moveTo>
                    <a:cubicBezTo>
                      <a:pt x="15" y="37"/>
                      <a:pt x="0" y="114"/>
                      <a:pt x="52" y="11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" name="Group 108"/>
            <p:cNvGrpSpPr>
              <a:grpSpLocks/>
            </p:cNvGrpSpPr>
            <p:nvPr/>
          </p:nvGrpSpPr>
          <p:grpSpPr bwMode="auto">
            <a:xfrm>
              <a:off x="2723" y="2579"/>
              <a:ext cx="258" cy="150"/>
              <a:chOff x="1074" y="2808"/>
              <a:chExt cx="192" cy="114"/>
            </a:xfrm>
          </p:grpSpPr>
          <p:sp>
            <p:nvSpPr>
              <p:cNvPr id="181" name="Freeform 109"/>
              <p:cNvSpPr>
                <a:spLocks/>
              </p:cNvSpPr>
              <p:nvPr/>
            </p:nvSpPr>
            <p:spPr bwMode="auto">
              <a:xfrm>
                <a:off x="1086" y="2808"/>
                <a:ext cx="72" cy="57"/>
              </a:xfrm>
              <a:custGeom>
                <a:avLst/>
                <a:gdLst>
                  <a:gd name="T0" fmla="*/ 72 w 72"/>
                  <a:gd name="T1" fmla="*/ 0 h 57"/>
                  <a:gd name="T2" fmla="*/ 0 w 72"/>
                  <a:gd name="T3" fmla="*/ 5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2" h="57">
                    <a:moveTo>
                      <a:pt x="72" y="0"/>
                    </a:moveTo>
                    <a:cubicBezTo>
                      <a:pt x="61" y="57"/>
                      <a:pt x="69" y="54"/>
                      <a:pt x="0" y="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10"/>
              <p:cNvSpPr>
                <a:spLocks/>
              </p:cNvSpPr>
              <p:nvPr/>
            </p:nvSpPr>
            <p:spPr bwMode="auto">
              <a:xfrm>
                <a:off x="1164" y="2808"/>
                <a:ext cx="102" cy="41"/>
              </a:xfrm>
              <a:custGeom>
                <a:avLst/>
                <a:gdLst>
                  <a:gd name="T0" fmla="*/ 0 w 102"/>
                  <a:gd name="T1" fmla="*/ 0 h 41"/>
                  <a:gd name="T2" fmla="*/ 102 w 102"/>
                  <a:gd name="T3" fmla="*/ 3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2" h="41">
                    <a:moveTo>
                      <a:pt x="0" y="0"/>
                    </a:moveTo>
                    <a:cubicBezTo>
                      <a:pt x="14" y="41"/>
                      <a:pt x="67" y="30"/>
                      <a:pt x="102" y="3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11"/>
              <p:cNvSpPr>
                <a:spLocks/>
              </p:cNvSpPr>
              <p:nvPr/>
            </p:nvSpPr>
            <p:spPr bwMode="auto">
              <a:xfrm>
                <a:off x="1158" y="2808"/>
                <a:ext cx="72" cy="60"/>
              </a:xfrm>
              <a:custGeom>
                <a:avLst/>
                <a:gdLst>
                  <a:gd name="T0" fmla="*/ 0 w 72"/>
                  <a:gd name="T1" fmla="*/ 0 h 60"/>
                  <a:gd name="T2" fmla="*/ 48 w 72"/>
                  <a:gd name="T3" fmla="*/ 60 h 60"/>
                  <a:gd name="T4" fmla="*/ 72 w 72"/>
                  <a:gd name="T5" fmla="*/ 5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60">
                    <a:moveTo>
                      <a:pt x="0" y="0"/>
                    </a:moveTo>
                    <a:cubicBezTo>
                      <a:pt x="17" y="25"/>
                      <a:pt x="17" y="50"/>
                      <a:pt x="48" y="60"/>
                    </a:cubicBezTo>
                    <a:cubicBezTo>
                      <a:pt x="68" y="53"/>
                      <a:pt x="60" y="54"/>
                      <a:pt x="72" y="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12"/>
              <p:cNvSpPr>
                <a:spLocks/>
              </p:cNvSpPr>
              <p:nvPr/>
            </p:nvSpPr>
            <p:spPr bwMode="auto">
              <a:xfrm>
                <a:off x="1074" y="2814"/>
                <a:ext cx="96" cy="37"/>
              </a:xfrm>
              <a:custGeom>
                <a:avLst/>
                <a:gdLst>
                  <a:gd name="T0" fmla="*/ 96 w 96"/>
                  <a:gd name="T1" fmla="*/ 0 h 37"/>
                  <a:gd name="T2" fmla="*/ 0 w 96"/>
                  <a:gd name="T3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37">
                    <a:moveTo>
                      <a:pt x="96" y="0"/>
                    </a:moveTo>
                    <a:cubicBezTo>
                      <a:pt x="71" y="37"/>
                      <a:pt x="48" y="24"/>
                      <a:pt x="0" y="2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13"/>
              <p:cNvSpPr>
                <a:spLocks/>
              </p:cNvSpPr>
              <p:nvPr/>
            </p:nvSpPr>
            <p:spPr bwMode="auto">
              <a:xfrm>
                <a:off x="1154" y="2808"/>
                <a:ext cx="52" cy="114"/>
              </a:xfrm>
              <a:custGeom>
                <a:avLst/>
                <a:gdLst>
                  <a:gd name="T0" fmla="*/ 10 w 52"/>
                  <a:gd name="T1" fmla="*/ 0 h 114"/>
                  <a:gd name="T2" fmla="*/ 52 w 52"/>
                  <a:gd name="T3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2" h="114">
                    <a:moveTo>
                      <a:pt x="10" y="0"/>
                    </a:moveTo>
                    <a:cubicBezTo>
                      <a:pt x="15" y="37"/>
                      <a:pt x="0" y="114"/>
                      <a:pt x="52" y="11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114"/>
            <p:cNvGrpSpPr>
              <a:grpSpLocks/>
            </p:cNvGrpSpPr>
            <p:nvPr/>
          </p:nvGrpSpPr>
          <p:grpSpPr bwMode="auto">
            <a:xfrm>
              <a:off x="3090" y="2571"/>
              <a:ext cx="183" cy="151"/>
              <a:chOff x="1074" y="2808"/>
              <a:chExt cx="192" cy="114"/>
            </a:xfrm>
          </p:grpSpPr>
          <p:sp>
            <p:nvSpPr>
              <p:cNvPr id="176" name="Freeform 115"/>
              <p:cNvSpPr>
                <a:spLocks/>
              </p:cNvSpPr>
              <p:nvPr/>
            </p:nvSpPr>
            <p:spPr bwMode="auto">
              <a:xfrm>
                <a:off x="1086" y="2808"/>
                <a:ext cx="72" cy="57"/>
              </a:xfrm>
              <a:custGeom>
                <a:avLst/>
                <a:gdLst>
                  <a:gd name="T0" fmla="*/ 72 w 72"/>
                  <a:gd name="T1" fmla="*/ 0 h 57"/>
                  <a:gd name="T2" fmla="*/ 0 w 72"/>
                  <a:gd name="T3" fmla="*/ 5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2" h="57">
                    <a:moveTo>
                      <a:pt x="72" y="0"/>
                    </a:moveTo>
                    <a:cubicBezTo>
                      <a:pt x="61" y="57"/>
                      <a:pt x="69" y="54"/>
                      <a:pt x="0" y="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16"/>
              <p:cNvSpPr>
                <a:spLocks/>
              </p:cNvSpPr>
              <p:nvPr/>
            </p:nvSpPr>
            <p:spPr bwMode="auto">
              <a:xfrm>
                <a:off x="1164" y="2808"/>
                <a:ext cx="102" cy="41"/>
              </a:xfrm>
              <a:custGeom>
                <a:avLst/>
                <a:gdLst>
                  <a:gd name="T0" fmla="*/ 0 w 102"/>
                  <a:gd name="T1" fmla="*/ 0 h 41"/>
                  <a:gd name="T2" fmla="*/ 102 w 102"/>
                  <a:gd name="T3" fmla="*/ 3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2" h="41">
                    <a:moveTo>
                      <a:pt x="0" y="0"/>
                    </a:moveTo>
                    <a:cubicBezTo>
                      <a:pt x="14" y="41"/>
                      <a:pt x="67" y="30"/>
                      <a:pt x="102" y="3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117"/>
              <p:cNvSpPr>
                <a:spLocks/>
              </p:cNvSpPr>
              <p:nvPr/>
            </p:nvSpPr>
            <p:spPr bwMode="auto">
              <a:xfrm>
                <a:off x="1158" y="2808"/>
                <a:ext cx="72" cy="60"/>
              </a:xfrm>
              <a:custGeom>
                <a:avLst/>
                <a:gdLst>
                  <a:gd name="T0" fmla="*/ 0 w 72"/>
                  <a:gd name="T1" fmla="*/ 0 h 60"/>
                  <a:gd name="T2" fmla="*/ 48 w 72"/>
                  <a:gd name="T3" fmla="*/ 60 h 60"/>
                  <a:gd name="T4" fmla="*/ 72 w 72"/>
                  <a:gd name="T5" fmla="*/ 5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60">
                    <a:moveTo>
                      <a:pt x="0" y="0"/>
                    </a:moveTo>
                    <a:cubicBezTo>
                      <a:pt x="17" y="25"/>
                      <a:pt x="17" y="50"/>
                      <a:pt x="48" y="60"/>
                    </a:cubicBezTo>
                    <a:cubicBezTo>
                      <a:pt x="68" y="53"/>
                      <a:pt x="60" y="54"/>
                      <a:pt x="72" y="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18"/>
              <p:cNvSpPr>
                <a:spLocks/>
              </p:cNvSpPr>
              <p:nvPr/>
            </p:nvSpPr>
            <p:spPr bwMode="auto">
              <a:xfrm>
                <a:off x="1074" y="2814"/>
                <a:ext cx="96" cy="37"/>
              </a:xfrm>
              <a:custGeom>
                <a:avLst/>
                <a:gdLst>
                  <a:gd name="T0" fmla="*/ 96 w 96"/>
                  <a:gd name="T1" fmla="*/ 0 h 37"/>
                  <a:gd name="T2" fmla="*/ 0 w 96"/>
                  <a:gd name="T3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37">
                    <a:moveTo>
                      <a:pt x="96" y="0"/>
                    </a:moveTo>
                    <a:cubicBezTo>
                      <a:pt x="71" y="37"/>
                      <a:pt x="48" y="24"/>
                      <a:pt x="0" y="2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19"/>
              <p:cNvSpPr>
                <a:spLocks/>
              </p:cNvSpPr>
              <p:nvPr/>
            </p:nvSpPr>
            <p:spPr bwMode="auto">
              <a:xfrm>
                <a:off x="1154" y="2808"/>
                <a:ext cx="52" cy="114"/>
              </a:xfrm>
              <a:custGeom>
                <a:avLst/>
                <a:gdLst>
                  <a:gd name="T0" fmla="*/ 10 w 52"/>
                  <a:gd name="T1" fmla="*/ 0 h 114"/>
                  <a:gd name="T2" fmla="*/ 52 w 52"/>
                  <a:gd name="T3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2" h="114">
                    <a:moveTo>
                      <a:pt x="10" y="0"/>
                    </a:moveTo>
                    <a:cubicBezTo>
                      <a:pt x="15" y="37"/>
                      <a:pt x="0" y="114"/>
                      <a:pt x="52" y="11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" name="Group 120"/>
            <p:cNvGrpSpPr>
              <a:grpSpLocks/>
            </p:cNvGrpSpPr>
            <p:nvPr/>
          </p:nvGrpSpPr>
          <p:grpSpPr bwMode="auto">
            <a:xfrm>
              <a:off x="3348" y="2475"/>
              <a:ext cx="145" cy="86"/>
              <a:chOff x="3156" y="2946"/>
              <a:chExt cx="120" cy="114"/>
            </a:xfrm>
          </p:grpSpPr>
          <p:sp>
            <p:nvSpPr>
              <p:cNvPr id="172" name="Freeform 121"/>
              <p:cNvSpPr>
                <a:spLocks/>
              </p:cNvSpPr>
              <p:nvPr/>
            </p:nvSpPr>
            <p:spPr bwMode="auto">
              <a:xfrm>
                <a:off x="3156" y="2946"/>
                <a:ext cx="48" cy="87"/>
              </a:xfrm>
              <a:custGeom>
                <a:avLst/>
                <a:gdLst>
                  <a:gd name="T0" fmla="*/ 72 w 72"/>
                  <a:gd name="T1" fmla="*/ 0 h 57"/>
                  <a:gd name="T2" fmla="*/ 0 w 72"/>
                  <a:gd name="T3" fmla="*/ 5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2" h="57">
                    <a:moveTo>
                      <a:pt x="72" y="0"/>
                    </a:moveTo>
                    <a:cubicBezTo>
                      <a:pt x="61" y="57"/>
                      <a:pt x="69" y="54"/>
                      <a:pt x="0" y="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122"/>
              <p:cNvSpPr>
                <a:spLocks/>
              </p:cNvSpPr>
              <p:nvPr/>
            </p:nvSpPr>
            <p:spPr bwMode="auto">
              <a:xfrm>
                <a:off x="3204" y="2946"/>
                <a:ext cx="72" cy="60"/>
              </a:xfrm>
              <a:custGeom>
                <a:avLst/>
                <a:gdLst>
                  <a:gd name="T0" fmla="*/ 0 w 72"/>
                  <a:gd name="T1" fmla="*/ 0 h 60"/>
                  <a:gd name="T2" fmla="*/ 48 w 72"/>
                  <a:gd name="T3" fmla="*/ 60 h 60"/>
                  <a:gd name="T4" fmla="*/ 72 w 72"/>
                  <a:gd name="T5" fmla="*/ 5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60">
                    <a:moveTo>
                      <a:pt x="0" y="0"/>
                    </a:moveTo>
                    <a:cubicBezTo>
                      <a:pt x="17" y="25"/>
                      <a:pt x="17" y="50"/>
                      <a:pt x="48" y="60"/>
                    </a:cubicBezTo>
                    <a:cubicBezTo>
                      <a:pt x="68" y="53"/>
                      <a:pt x="60" y="54"/>
                      <a:pt x="72" y="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123"/>
              <p:cNvSpPr>
                <a:spLocks/>
              </p:cNvSpPr>
              <p:nvPr/>
            </p:nvSpPr>
            <p:spPr bwMode="auto">
              <a:xfrm>
                <a:off x="3200" y="2946"/>
                <a:ext cx="52" cy="114"/>
              </a:xfrm>
              <a:custGeom>
                <a:avLst/>
                <a:gdLst>
                  <a:gd name="T0" fmla="*/ 10 w 52"/>
                  <a:gd name="T1" fmla="*/ 0 h 114"/>
                  <a:gd name="T2" fmla="*/ 52 w 52"/>
                  <a:gd name="T3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2" h="114">
                    <a:moveTo>
                      <a:pt x="10" y="0"/>
                    </a:moveTo>
                    <a:cubicBezTo>
                      <a:pt x="15" y="37"/>
                      <a:pt x="0" y="114"/>
                      <a:pt x="52" y="11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124"/>
              <p:cNvSpPr>
                <a:spLocks/>
              </p:cNvSpPr>
              <p:nvPr/>
            </p:nvSpPr>
            <p:spPr bwMode="auto">
              <a:xfrm>
                <a:off x="3210" y="2946"/>
                <a:ext cx="54" cy="45"/>
              </a:xfrm>
              <a:custGeom>
                <a:avLst/>
                <a:gdLst>
                  <a:gd name="T0" fmla="*/ 0 w 54"/>
                  <a:gd name="T1" fmla="*/ 0 h 45"/>
                  <a:gd name="T2" fmla="*/ 54 w 54"/>
                  <a:gd name="T3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" h="45">
                    <a:moveTo>
                      <a:pt x="0" y="0"/>
                    </a:moveTo>
                    <a:cubicBezTo>
                      <a:pt x="9" y="27"/>
                      <a:pt x="37" y="45"/>
                      <a:pt x="54" y="1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9" name="Group 125"/>
            <p:cNvGrpSpPr>
              <a:grpSpLocks/>
            </p:cNvGrpSpPr>
            <p:nvPr/>
          </p:nvGrpSpPr>
          <p:grpSpPr bwMode="auto">
            <a:xfrm>
              <a:off x="3529" y="2352"/>
              <a:ext cx="145" cy="87"/>
              <a:chOff x="3156" y="2946"/>
              <a:chExt cx="120" cy="114"/>
            </a:xfrm>
          </p:grpSpPr>
          <p:sp>
            <p:nvSpPr>
              <p:cNvPr id="168" name="Freeform 126"/>
              <p:cNvSpPr>
                <a:spLocks/>
              </p:cNvSpPr>
              <p:nvPr/>
            </p:nvSpPr>
            <p:spPr bwMode="auto">
              <a:xfrm>
                <a:off x="3156" y="2946"/>
                <a:ext cx="48" cy="87"/>
              </a:xfrm>
              <a:custGeom>
                <a:avLst/>
                <a:gdLst>
                  <a:gd name="T0" fmla="*/ 72 w 72"/>
                  <a:gd name="T1" fmla="*/ 0 h 57"/>
                  <a:gd name="T2" fmla="*/ 0 w 72"/>
                  <a:gd name="T3" fmla="*/ 5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2" h="57">
                    <a:moveTo>
                      <a:pt x="72" y="0"/>
                    </a:moveTo>
                    <a:cubicBezTo>
                      <a:pt x="61" y="57"/>
                      <a:pt x="69" y="54"/>
                      <a:pt x="0" y="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27"/>
              <p:cNvSpPr>
                <a:spLocks/>
              </p:cNvSpPr>
              <p:nvPr/>
            </p:nvSpPr>
            <p:spPr bwMode="auto">
              <a:xfrm>
                <a:off x="3204" y="2946"/>
                <a:ext cx="72" cy="60"/>
              </a:xfrm>
              <a:custGeom>
                <a:avLst/>
                <a:gdLst>
                  <a:gd name="T0" fmla="*/ 0 w 72"/>
                  <a:gd name="T1" fmla="*/ 0 h 60"/>
                  <a:gd name="T2" fmla="*/ 48 w 72"/>
                  <a:gd name="T3" fmla="*/ 60 h 60"/>
                  <a:gd name="T4" fmla="*/ 72 w 72"/>
                  <a:gd name="T5" fmla="*/ 5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60">
                    <a:moveTo>
                      <a:pt x="0" y="0"/>
                    </a:moveTo>
                    <a:cubicBezTo>
                      <a:pt x="17" y="25"/>
                      <a:pt x="17" y="50"/>
                      <a:pt x="48" y="60"/>
                    </a:cubicBezTo>
                    <a:cubicBezTo>
                      <a:pt x="68" y="53"/>
                      <a:pt x="60" y="54"/>
                      <a:pt x="72" y="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28"/>
              <p:cNvSpPr>
                <a:spLocks/>
              </p:cNvSpPr>
              <p:nvPr/>
            </p:nvSpPr>
            <p:spPr bwMode="auto">
              <a:xfrm>
                <a:off x="3200" y="2946"/>
                <a:ext cx="52" cy="114"/>
              </a:xfrm>
              <a:custGeom>
                <a:avLst/>
                <a:gdLst>
                  <a:gd name="T0" fmla="*/ 10 w 52"/>
                  <a:gd name="T1" fmla="*/ 0 h 114"/>
                  <a:gd name="T2" fmla="*/ 52 w 52"/>
                  <a:gd name="T3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2" h="114">
                    <a:moveTo>
                      <a:pt x="10" y="0"/>
                    </a:moveTo>
                    <a:cubicBezTo>
                      <a:pt x="15" y="37"/>
                      <a:pt x="0" y="114"/>
                      <a:pt x="52" y="11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29"/>
              <p:cNvSpPr>
                <a:spLocks/>
              </p:cNvSpPr>
              <p:nvPr/>
            </p:nvSpPr>
            <p:spPr bwMode="auto">
              <a:xfrm>
                <a:off x="3210" y="2946"/>
                <a:ext cx="54" cy="45"/>
              </a:xfrm>
              <a:custGeom>
                <a:avLst/>
                <a:gdLst>
                  <a:gd name="T0" fmla="*/ 0 w 54"/>
                  <a:gd name="T1" fmla="*/ 0 h 45"/>
                  <a:gd name="T2" fmla="*/ 54 w 54"/>
                  <a:gd name="T3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" h="45">
                    <a:moveTo>
                      <a:pt x="0" y="0"/>
                    </a:moveTo>
                    <a:cubicBezTo>
                      <a:pt x="9" y="27"/>
                      <a:pt x="37" y="45"/>
                      <a:pt x="54" y="1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" name="Group 130"/>
            <p:cNvGrpSpPr>
              <a:grpSpLocks/>
            </p:cNvGrpSpPr>
            <p:nvPr/>
          </p:nvGrpSpPr>
          <p:grpSpPr bwMode="auto">
            <a:xfrm>
              <a:off x="3707" y="2246"/>
              <a:ext cx="144" cy="86"/>
              <a:chOff x="3156" y="2946"/>
              <a:chExt cx="120" cy="114"/>
            </a:xfrm>
          </p:grpSpPr>
          <p:sp>
            <p:nvSpPr>
              <p:cNvPr id="164" name="Freeform 131"/>
              <p:cNvSpPr>
                <a:spLocks/>
              </p:cNvSpPr>
              <p:nvPr/>
            </p:nvSpPr>
            <p:spPr bwMode="auto">
              <a:xfrm>
                <a:off x="3156" y="2946"/>
                <a:ext cx="48" cy="87"/>
              </a:xfrm>
              <a:custGeom>
                <a:avLst/>
                <a:gdLst>
                  <a:gd name="T0" fmla="*/ 72 w 72"/>
                  <a:gd name="T1" fmla="*/ 0 h 57"/>
                  <a:gd name="T2" fmla="*/ 0 w 72"/>
                  <a:gd name="T3" fmla="*/ 5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2" h="57">
                    <a:moveTo>
                      <a:pt x="72" y="0"/>
                    </a:moveTo>
                    <a:cubicBezTo>
                      <a:pt x="61" y="57"/>
                      <a:pt x="69" y="54"/>
                      <a:pt x="0" y="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32"/>
              <p:cNvSpPr>
                <a:spLocks/>
              </p:cNvSpPr>
              <p:nvPr/>
            </p:nvSpPr>
            <p:spPr bwMode="auto">
              <a:xfrm>
                <a:off x="3204" y="2946"/>
                <a:ext cx="72" cy="60"/>
              </a:xfrm>
              <a:custGeom>
                <a:avLst/>
                <a:gdLst>
                  <a:gd name="T0" fmla="*/ 0 w 72"/>
                  <a:gd name="T1" fmla="*/ 0 h 60"/>
                  <a:gd name="T2" fmla="*/ 48 w 72"/>
                  <a:gd name="T3" fmla="*/ 60 h 60"/>
                  <a:gd name="T4" fmla="*/ 72 w 72"/>
                  <a:gd name="T5" fmla="*/ 5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60">
                    <a:moveTo>
                      <a:pt x="0" y="0"/>
                    </a:moveTo>
                    <a:cubicBezTo>
                      <a:pt x="17" y="25"/>
                      <a:pt x="17" y="50"/>
                      <a:pt x="48" y="60"/>
                    </a:cubicBezTo>
                    <a:cubicBezTo>
                      <a:pt x="68" y="53"/>
                      <a:pt x="60" y="54"/>
                      <a:pt x="72" y="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33"/>
              <p:cNvSpPr>
                <a:spLocks/>
              </p:cNvSpPr>
              <p:nvPr/>
            </p:nvSpPr>
            <p:spPr bwMode="auto">
              <a:xfrm>
                <a:off x="3200" y="2946"/>
                <a:ext cx="52" cy="114"/>
              </a:xfrm>
              <a:custGeom>
                <a:avLst/>
                <a:gdLst>
                  <a:gd name="T0" fmla="*/ 10 w 52"/>
                  <a:gd name="T1" fmla="*/ 0 h 114"/>
                  <a:gd name="T2" fmla="*/ 52 w 52"/>
                  <a:gd name="T3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2" h="114">
                    <a:moveTo>
                      <a:pt x="10" y="0"/>
                    </a:moveTo>
                    <a:cubicBezTo>
                      <a:pt x="15" y="37"/>
                      <a:pt x="0" y="114"/>
                      <a:pt x="52" y="11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34"/>
              <p:cNvSpPr>
                <a:spLocks/>
              </p:cNvSpPr>
              <p:nvPr/>
            </p:nvSpPr>
            <p:spPr bwMode="auto">
              <a:xfrm>
                <a:off x="3210" y="2946"/>
                <a:ext cx="54" cy="45"/>
              </a:xfrm>
              <a:custGeom>
                <a:avLst/>
                <a:gdLst>
                  <a:gd name="T0" fmla="*/ 0 w 54"/>
                  <a:gd name="T1" fmla="*/ 0 h 45"/>
                  <a:gd name="T2" fmla="*/ 54 w 54"/>
                  <a:gd name="T3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" h="45">
                    <a:moveTo>
                      <a:pt x="0" y="0"/>
                    </a:moveTo>
                    <a:cubicBezTo>
                      <a:pt x="9" y="27"/>
                      <a:pt x="37" y="45"/>
                      <a:pt x="54" y="1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" name="Group 135"/>
            <p:cNvGrpSpPr>
              <a:grpSpLocks/>
            </p:cNvGrpSpPr>
            <p:nvPr/>
          </p:nvGrpSpPr>
          <p:grpSpPr bwMode="auto">
            <a:xfrm>
              <a:off x="4073" y="1986"/>
              <a:ext cx="145" cy="86"/>
              <a:chOff x="3156" y="2946"/>
              <a:chExt cx="120" cy="114"/>
            </a:xfrm>
          </p:grpSpPr>
          <p:sp>
            <p:nvSpPr>
              <p:cNvPr id="160" name="Freeform 136"/>
              <p:cNvSpPr>
                <a:spLocks/>
              </p:cNvSpPr>
              <p:nvPr/>
            </p:nvSpPr>
            <p:spPr bwMode="auto">
              <a:xfrm>
                <a:off x="3156" y="2946"/>
                <a:ext cx="48" cy="87"/>
              </a:xfrm>
              <a:custGeom>
                <a:avLst/>
                <a:gdLst>
                  <a:gd name="T0" fmla="*/ 72 w 72"/>
                  <a:gd name="T1" fmla="*/ 0 h 57"/>
                  <a:gd name="T2" fmla="*/ 0 w 72"/>
                  <a:gd name="T3" fmla="*/ 5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2" h="57">
                    <a:moveTo>
                      <a:pt x="72" y="0"/>
                    </a:moveTo>
                    <a:cubicBezTo>
                      <a:pt x="61" y="57"/>
                      <a:pt x="69" y="54"/>
                      <a:pt x="0" y="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137"/>
              <p:cNvSpPr>
                <a:spLocks/>
              </p:cNvSpPr>
              <p:nvPr/>
            </p:nvSpPr>
            <p:spPr bwMode="auto">
              <a:xfrm>
                <a:off x="3204" y="2946"/>
                <a:ext cx="72" cy="60"/>
              </a:xfrm>
              <a:custGeom>
                <a:avLst/>
                <a:gdLst>
                  <a:gd name="T0" fmla="*/ 0 w 72"/>
                  <a:gd name="T1" fmla="*/ 0 h 60"/>
                  <a:gd name="T2" fmla="*/ 48 w 72"/>
                  <a:gd name="T3" fmla="*/ 60 h 60"/>
                  <a:gd name="T4" fmla="*/ 72 w 72"/>
                  <a:gd name="T5" fmla="*/ 5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60">
                    <a:moveTo>
                      <a:pt x="0" y="0"/>
                    </a:moveTo>
                    <a:cubicBezTo>
                      <a:pt x="17" y="25"/>
                      <a:pt x="17" y="50"/>
                      <a:pt x="48" y="60"/>
                    </a:cubicBezTo>
                    <a:cubicBezTo>
                      <a:pt x="68" y="53"/>
                      <a:pt x="60" y="54"/>
                      <a:pt x="72" y="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38"/>
              <p:cNvSpPr>
                <a:spLocks/>
              </p:cNvSpPr>
              <p:nvPr/>
            </p:nvSpPr>
            <p:spPr bwMode="auto">
              <a:xfrm>
                <a:off x="3200" y="2946"/>
                <a:ext cx="52" cy="114"/>
              </a:xfrm>
              <a:custGeom>
                <a:avLst/>
                <a:gdLst>
                  <a:gd name="T0" fmla="*/ 10 w 52"/>
                  <a:gd name="T1" fmla="*/ 0 h 114"/>
                  <a:gd name="T2" fmla="*/ 52 w 52"/>
                  <a:gd name="T3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2" h="114">
                    <a:moveTo>
                      <a:pt x="10" y="0"/>
                    </a:moveTo>
                    <a:cubicBezTo>
                      <a:pt x="15" y="37"/>
                      <a:pt x="0" y="114"/>
                      <a:pt x="52" y="11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39"/>
              <p:cNvSpPr>
                <a:spLocks/>
              </p:cNvSpPr>
              <p:nvPr/>
            </p:nvSpPr>
            <p:spPr bwMode="auto">
              <a:xfrm>
                <a:off x="3210" y="2946"/>
                <a:ext cx="54" cy="45"/>
              </a:xfrm>
              <a:custGeom>
                <a:avLst/>
                <a:gdLst>
                  <a:gd name="T0" fmla="*/ 0 w 54"/>
                  <a:gd name="T1" fmla="*/ 0 h 45"/>
                  <a:gd name="T2" fmla="*/ 54 w 54"/>
                  <a:gd name="T3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" h="45">
                    <a:moveTo>
                      <a:pt x="0" y="0"/>
                    </a:moveTo>
                    <a:cubicBezTo>
                      <a:pt x="9" y="27"/>
                      <a:pt x="37" y="45"/>
                      <a:pt x="54" y="1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" name="Group 140"/>
            <p:cNvGrpSpPr>
              <a:grpSpLocks/>
            </p:cNvGrpSpPr>
            <p:nvPr/>
          </p:nvGrpSpPr>
          <p:grpSpPr bwMode="auto">
            <a:xfrm>
              <a:off x="4289" y="1866"/>
              <a:ext cx="145" cy="88"/>
              <a:chOff x="3156" y="2946"/>
              <a:chExt cx="120" cy="114"/>
            </a:xfrm>
          </p:grpSpPr>
          <p:sp>
            <p:nvSpPr>
              <p:cNvPr id="156" name="Freeform 141"/>
              <p:cNvSpPr>
                <a:spLocks/>
              </p:cNvSpPr>
              <p:nvPr/>
            </p:nvSpPr>
            <p:spPr bwMode="auto">
              <a:xfrm>
                <a:off x="3156" y="2946"/>
                <a:ext cx="48" cy="87"/>
              </a:xfrm>
              <a:custGeom>
                <a:avLst/>
                <a:gdLst>
                  <a:gd name="T0" fmla="*/ 72 w 72"/>
                  <a:gd name="T1" fmla="*/ 0 h 57"/>
                  <a:gd name="T2" fmla="*/ 0 w 72"/>
                  <a:gd name="T3" fmla="*/ 5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2" h="57">
                    <a:moveTo>
                      <a:pt x="72" y="0"/>
                    </a:moveTo>
                    <a:cubicBezTo>
                      <a:pt x="61" y="57"/>
                      <a:pt x="69" y="54"/>
                      <a:pt x="0" y="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42"/>
              <p:cNvSpPr>
                <a:spLocks/>
              </p:cNvSpPr>
              <p:nvPr/>
            </p:nvSpPr>
            <p:spPr bwMode="auto">
              <a:xfrm>
                <a:off x="3204" y="2946"/>
                <a:ext cx="72" cy="60"/>
              </a:xfrm>
              <a:custGeom>
                <a:avLst/>
                <a:gdLst>
                  <a:gd name="T0" fmla="*/ 0 w 72"/>
                  <a:gd name="T1" fmla="*/ 0 h 60"/>
                  <a:gd name="T2" fmla="*/ 48 w 72"/>
                  <a:gd name="T3" fmla="*/ 60 h 60"/>
                  <a:gd name="T4" fmla="*/ 72 w 72"/>
                  <a:gd name="T5" fmla="*/ 5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60">
                    <a:moveTo>
                      <a:pt x="0" y="0"/>
                    </a:moveTo>
                    <a:cubicBezTo>
                      <a:pt x="17" y="25"/>
                      <a:pt x="17" y="50"/>
                      <a:pt x="48" y="60"/>
                    </a:cubicBezTo>
                    <a:cubicBezTo>
                      <a:pt x="68" y="53"/>
                      <a:pt x="60" y="54"/>
                      <a:pt x="72" y="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43"/>
              <p:cNvSpPr>
                <a:spLocks/>
              </p:cNvSpPr>
              <p:nvPr/>
            </p:nvSpPr>
            <p:spPr bwMode="auto">
              <a:xfrm>
                <a:off x="3200" y="2946"/>
                <a:ext cx="52" cy="114"/>
              </a:xfrm>
              <a:custGeom>
                <a:avLst/>
                <a:gdLst>
                  <a:gd name="T0" fmla="*/ 10 w 52"/>
                  <a:gd name="T1" fmla="*/ 0 h 114"/>
                  <a:gd name="T2" fmla="*/ 52 w 52"/>
                  <a:gd name="T3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2" h="114">
                    <a:moveTo>
                      <a:pt x="10" y="0"/>
                    </a:moveTo>
                    <a:cubicBezTo>
                      <a:pt x="15" y="37"/>
                      <a:pt x="0" y="114"/>
                      <a:pt x="52" y="11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44"/>
              <p:cNvSpPr>
                <a:spLocks/>
              </p:cNvSpPr>
              <p:nvPr/>
            </p:nvSpPr>
            <p:spPr bwMode="auto">
              <a:xfrm>
                <a:off x="3210" y="2946"/>
                <a:ext cx="54" cy="45"/>
              </a:xfrm>
              <a:custGeom>
                <a:avLst/>
                <a:gdLst>
                  <a:gd name="T0" fmla="*/ 0 w 54"/>
                  <a:gd name="T1" fmla="*/ 0 h 45"/>
                  <a:gd name="T2" fmla="*/ 54 w 54"/>
                  <a:gd name="T3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" h="45">
                    <a:moveTo>
                      <a:pt x="0" y="0"/>
                    </a:moveTo>
                    <a:cubicBezTo>
                      <a:pt x="9" y="27"/>
                      <a:pt x="37" y="45"/>
                      <a:pt x="54" y="1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" name="Group 145"/>
            <p:cNvGrpSpPr>
              <a:grpSpLocks/>
            </p:cNvGrpSpPr>
            <p:nvPr/>
          </p:nvGrpSpPr>
          <p:grpSpPr bwMode="auto">
            <a:xfrm>
              <a:off x="4443" y="1751"/>
              <a:ext cx="145" cy="88"/>
              <a:chOff x="3156" y="2946"/>
              <a:chExt cx="120" cy="114"/>
            </a:xfrm>
          </p:grpSpPr>
          <p:sp>
            <p:nvSpPr>
              <p:cNvPr id="152" name="Freeform 146"/>
              <p:cNvSpPr>
                <a:spLocks/>
              </p:cNvSpPr>
              <p:nvPr/>
            </p:nvSpPr>
            <p:spPr bwMode="auto">
              <a:xfrm>
                <a:off x="3156" y="2946"/>
                <a:ext cx="48" cy="87"/>
              </a:xfrm>
              <a:custGeom>
                <a:avLst/>
                <a:gdLst>
                  <a:gd name="T0" fmla="*/ 72 w 72"/>
                  <a:gd name="T1" fmla="*/ 0 h 57"/>
                  <a:gd name="T2" fmla="*/ 0 w 72"/>
                  <a:gd name="T3" fmla="*/ 5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2" h="57">
                    <a:moveTo>
                      <a:pt x="72" y="0"/>
                    </a:moveTo>
                    <a:cubicBezTo>
                      <a:pt x="61" y="57"/>
                      <a:pt x="69" y="54"/>
                      <a:pt x="0" y="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47"/>
              <p:cNvSpPr>
                <a:spLocks/>
              </p:cNvSpPr>
              <p:nvPr/>
            </p:nvSpPr>
            <p:spPr bwMode="auto">
              <a:xfrm>
                <a:off x="3204" y="2946"/>
                <a:ext cx="72" cy="60"/>
              </a:xfrm>
              <a:custGeom>
                <a:avLst/>
                <a:gdLst>
                  <a:gd name="T0" fmla="*/ 0 w 72"/>
                  <a:gd name="T1" fmla="*/ 0 h 60"/>
                  <a:gd name="T2" fmla="*/ 48 w 72"/>
                  <a:gd name="T3" fmla="*/ 60 h 60"/>
                  <a:gd name="T4" fmla="*/ 72 w 72"/>
                  <a:gd name="T5" fmla="*/ 5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60">
                    <a:moveTo>
                      <a:pt x="0" y="0"/>
                    </a:moveTo>
                    <a:cubicBezTo>
                      <a:pt x="17" y="25"/>
                      <a:pt x="17" y="50"/>
                      <a:pt x="48" y="60"/>
                    </a:cubicBezTo>
                    <a:cubicBezTo>
                      <a:pt x="68" y="53"/>
                      <a:pt x="60" y="54"/>
                      <a:pt x="72" y="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48"/>
              <p:cNvSpPr>
                <a:spLocks/>
              </p:cNvSpPr>
              <p:nvPr/>
            </p:nvSpPr>
            <p:spPr bwMode="auto">
              <a:xfrm>
                <a:off x="3200" y="2946"/>
                <a:ext cx="52" cy="114"/>
              </a:xfrm>
              <a:custGeom>
                <a:avLst/>
                <a:gdLst>
                  <a:gd name="T0" fmla="*/ 10 w 52"/>
                  <a:gd name="T1" fmla="*/ 0 h 114"/>
                  <a:gd name="T2" fmla="*/ 52 w 52"/>
                  <a:gd name="T3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2" h="114">
                    <a:moveTo>
                      <a:pt x="10" y="0"/>
                    </a:moveTo>
                    <a:cubicBezTo>
                      <a:pt x="15" y="37"/>
                      <a:pt x="0" y="114"/>
                      <a:pt x="52" y="11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49"/>
              <p:cNvSpPr>
                <a:spLocks/>
              </p:cNvSpPr>
              <p:nvPr/>
            </p:nvSpPr>
            <p:spPr bwMode="auto">
              <a:xfrm>
                <a:off x="3210" y="2946"/>
                <a:ext cx="54" cy="45"/>
              </a:xfrm>
              <a:custGeom>
                <a:avLst/>
                <a:gdLst>
                  <a:gd name="T0" fmla="*/ 0 w 54"/>
                  <a:gd name="T1" fmla="*/ 0 h 45"/>
                  <a:gd name="T2" fmla="*/ 54 w 54"/>
                  <a:gd name="T3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" h="45">
                    <a:moveTo>
                      <a:pt x="0" y="0"/>
                    </a:moveTo>
                    <a:cubicBezTo>
                      <a:pt x="9" y="27"/>
                      <a:pt x="37" y="45"/>
                      <a:pt x="54" y="1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150"/>
            <p:cNvGrpSpPr>
              <a:grpSpLocks/>
            </p:cNvGrpSpPr>
            <p:nvPr/>
          </p:nvGrpSpPr>
          <p:grpSpPr bwMode="auto">
            <a:xfrm>
              <a:off x="4634" y="1629"/>
              <a:ext cx="145" cy="88"/>
              <a:chOff x="3156" y="2946"/>
              <a:chExt cx="120" cy="114"/>
            </a:xfrm>
          </p:grpSpPr>
          <p:sp>
            <p:nvSpPr>
              <p:cNvPr id="148" name="Freeform 151"/>
              <p:cNvSpPr>
                <a:spLocks/>
              </p:cNvSpPr>
              <p:nvPr/>
            </p:nvSpPr>
            <p:spPr bwMode="auto">
              <a:xfrm>
                <a:off x="3156" y="2946"/>
                <a:ext cx="48" cy="87"/>
              </a:xfrm>
              <a:custGeom>
                <a:avLst/>
                <a:gdLst>
                  <a:gd name="T0" fmla="*/ 72 w 72"/>
                  <a:gd name="T1" fmla="*/ 0 h 57"/>
                  <a:gd name="T2" fmla="*/ 0 w 72"/>
                  <a:gd name="T3" fmla="*/ 5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2" h="57">
                    <a:moveTo>
                      <a:pt x="72" y="0"/>
                    </a:moveTo>
                    <a:cubicBezTo>
                      <a:pt x="61" y="57"/>
                      <a:pt x="69" y="54"/>
                      <a:pt x="0" y="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52"/>
              <p:cNvSpPr>
                <a:spLocks/>
              </p:cNvSpPr>
              <p:nvPr/>
            </p:nvSpPr>
            <p:spPr bwMode="auto">
              <a:xfrm>
                <a:off x="3204" y="2946"/>
                <a:ext cx="72" cy="60"/>
              </a:xfrm>
              <a:custGeom>
                <a:avLst/>
                <a:gdLst>
                  <a:gd name="T0" fmla="*/ 0 w 72"/>
                  <a:gd name="T1" fmla="*/ 0 h 60"/>
                  <a:gd name="T2" fmla="*/ 48 w 72"/>
                  <a:gd name="T3" fmla="*/ 60 h 60"/>
                  <a:gd name="T4" fmla="*/ 72 w 72"/>
                  <a:gd name="T5" fmla="*/ 5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60">
                    <a:moveTo>
                      <a:pt x="0" y="0"/>
                    </a:moveTo>
                    <a:cubicBezTo>
                      <a:pt x="17" y="25"/>
                      <a:pt x="17" y="50"/>
                      <a:pt x="48" y="60"/>
                    </a:cubicBezTo>
                    <a:cubicBezTo>
                      <a:pt x="68" y="53"/>
                      <a:pt x="60" y="54"/>
                      <a:pt x="72" y="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53"/>
              <p:cNvSpPr>
                <a:spLocks/>
              </p:cNvSpPr>
              <p:nvPr/>
            </p:nvSpPr>
            <p:spPr bwMode="auto">
              <a:xfrm>
                <a:off x="3200" y="2946"/>
                <a:ext cx="52" cy="114"/>
              </a:xfrm>
              <a:custGeom>
                <a:avLst/>
                <a:gdLst>
                  <a:gd name="T0" fmla="*/ 10 w 52"/>
                  <a:gd name="T1" fmla="*/ 0 h 114"/>
                  <a:gd name="T2" fmla="*/ 52 w 52"/>
                  <a:gd name="T3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2" h="114">
                    <a:moveTo>
                      <a:pt x="10" y="0"/>
                    </a:moveTo>
                    <a:cubicBezTo>
                      <a:pt x="15" y="37"/>
                      <a:pt x="0" y="114"/>
                      <a:pt x="52" y="11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54"/>
              <p:cNvSpPr>
                <a:spLocks/>
              </p:cNvSpPr>
              <p:nvPr/>
            </p:nvSpPr>
            <p:spPr bwMode="auto">
              <a:xfrm>
                <a:off x="3210" y="2946"/>
                <a:ext cx="54" cy="45"/>
              </a:xfrm>
              <a:custGeom>
                <a:avLst/>
                <a:gdLst>
                  <a:gd name="T0" fmla="*/ 0 w 54"/>
                  <a:gd name="T1" fmla="*/ 0 h 45"/>
                  <a:gd name="T2" fmla="*/ 54 w 54"/>
                  <a:gd name="T3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" h="45">
                    <a:moveTo>
                      <a:pt x="0" y="0"/>
                    </a:moveTo>
                    <a:cubicBezTo>
                      <a:pt x="9" y="27"/>
                      <a:pt x="37" y="45"/>
                      <a:pt x="54" y="1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" name="Group 155"/>
            <p:cNvGrpSpPr>
              <a:grpSpLocks/>
            </p:cNvGrpSpPr>
            <p:nvPr/>
          </p:nvGrpSpPr>
          <p:grpSpPr bwMode="auto">
            <a:xfrm>
              <a:off x="5019" y="1375"/>
              <a:ext cx="144" cy="88"/>
              <a:chOff x="3156" y="2946"/>
              <a:chExt cx="120" cy="114"/>
            </a:xfrm>
          </p:grpSpPr>
          <p:sp>
            <p:nvSpPr>
              <p:cNvPr id="144" name="Freeform 156"/>
              <p:cNvSpPr>
                <a:spLocks/>
              </p:cNvSpPr>
              <p:nvPr/>
            </p:nvSpPr>
            <p:spPr bwMode="auto">
              <a:xfrm>
                <a:off x="3156" y="2946"/>
                <a:ext cx="48" cy="87"/>
              </a:xfrm>
              <a:custGeom>
                <a:avLst/>
                <a:gdLst>
                  <a:gd name="T0" fmla="*/ 72 w 72"/>
                  <a:gd name="T1" fmla="*/ 0 h 57"/>
                  <a:gd name="T2" fmla="*/ 0 w 72"/>
                  <a:gd name="T3" fmla="*/ 5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2" h="57">
                    <a:moveTo>
                      <a:pt x="72" y="0"/>
                    </a:moveTo>
                    <a:cubicBezTo>
                      <a:pt x="61" y="57"/>
                      <a:pt x="69" y="54"/>
                      <a:pt x="0" y="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3204" y="2946"/>
                <a:ext cx="72" cy="60"/>
              </a:xfrm>
              <a:custGeom>
                <a:avLst/>
                <a:gdLst>
                  <a:gd name="T0" fmla="*/ 0 w 72"/>
                  <a:gd name="T1" fmla="*/ 0 h 60"/>
                  <a:gd name="T2" fmla="*/ 48 w 72"/>
                  <a:gd name="T3" fmla="*/ 60 h 60"/>
                  <a:gd name="T4" fmla="*/ 72 w 72"/>
                  <a:gd name="T5" fmla="*/ 5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60">
                    <a:moveTo>
                      <a:pt x="0" y="0"/>
                    </a:moveTo>
                    <a:cubicBezTo>
                      <a:pt x="17" y="25"/>
                      <a:pt x="17" y="50"/>
                      <a:pt x="48" y="60"/>
                    </a:cubicBezTo>
                    <a:cubicBezTo>
                      <a:pt x="68" y="53"/>
                      <a:pt x="60" y="54"/>
                      <a:pt x="72" y="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3200" y="2946"/>
                <a:ext cx="52" cy="114"/>
              </a:xfrm>
              <a:custGeom>
                <a:avLst/>
                <a:gdLst>
                  <a:gd name="T0" fmla="*/ 10 w 52"/>
                  <a:gd name="T1" fmla="*/ 0 h 114"/>
                  <a:gd name="T2" fmla="*/ 52 w 52"/>
                  <a:gd name="T3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2" h="114">
                    <a:moveTo>
                      <a:pt x="10" y="0"/>
                    </a:moveTo>
                    <a:cubicBezTo>
                      <a:pt x="15" y="37"/>
                      <a:pt x="0" y="114"/>
                      <a:pt x="52" y="11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3210" y="2946"/>
                <a:ext cx="54" cy="45"/>
              </a:xfrm>
              <a:custGeom>
                <a:avLst/>
                <a:gdLst>
                  <a:gd name="T0" fmla="*/ 0 w 54"/>
                  <a:gd name="T1" fmla="*/ 0 h 45"/>
                  <a:gd name="T2" fmla="*/ 54 w 54"/>
                  <a:gd name="T3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" h="45">
                    <a:moveTo>
                      <a:pt x="0" y="0"/>
                    </a:moveTo>
                    <a:cubicBezTo>
                      <a:pt x="9" y="27"/>
                      <a:pt x="37" y="45"/>
                      <a:pt x="54" y="1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" name="Group 160"/>
            <p:cNvGrpSpPr>
              <a:grpSpLocks/>
            </p:cNvGrpSpPr>
            <p:nvPr/>
          </p:nvGrpSpPr>
          <p:grpSpPr bwMode="auto">
            <a:xfrm>
              <a:off x="4818" y="1510"/>
              <a:ext cx="145" cy="87"/>
              <a:chOff x="3156" y="2946"/>
              <a:chExt cx="120" cy="114"/>
            </a:xfrm>
          </p:grpSpPr>
          <p:sp>
            <p:nvSpPr>
              <p:cNvPr id="140" name="Freeform 161"/>
              <p:cNvSpPr>
                <a:spLocks/>
              </p:cNvSpPr>
              <p:nvPr/>
            </p:nvSpPr>
            <p:spPr bwMode="auto">
              <a:xfrm>
                <a:off x="3156" y="2946"/>
                <a:ext cx="48" cy="87"/>
              </a:xfrm>
              <a:custGeom>
                <a:avLst/>
                <a:gdLst>
                  <a:gd name="T0" fmla="*/ 72 w 72"/>
                  <a:gd name="T1" fmla="*/ 0 h 57"/>
                  <a:gd name="T2" fmla="*/ 0 w 72"/>
                  <a:gd name="T3" fmla="*/ 5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2" h="57">
                    <a:moveTo>
                      <a:pt x="72" y="0"/>
                    </a:moveTo>
                    <a:cubicBezTo>
                      <a:pt x="61" y="57"/>
                      <a:pt x="69" y="54"/>
                      <a:pt x="0" y="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3204" y="2946"/>
                <a:ext cx="72" cy="60"/>
              </a:xfrm>
              <a:custGeom>
                <a:avLst/>
                <a:gdLst>
                  <a:gd name="T0" fmla="*/ 0 w 72"/>
                  <a:gd name="T1" fmla="*/ 0 h 60"/>
                  <a:gd name="T2" fmla="*/ 48 w 72"/>
                  <a:gd name="T3" fmla="*/ 60 h 60"/>
                  <a:gd name="T4" fmla="*/ 72 w 72"/>
                  <a:gd name="T5" fmla="*/ 5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60">
                    <a:moveTo>
                      <a:pt x="0" y="0"/>
                    </a:moveTo>
                    <a:cubicBezTo>
                      <a:pt x="17" y="25"/>
                      <a:pt x="17" y="50"/>
                      <a:pt x="48" y="60"/>
                    </a:cubicBezTo>
                    <a:cubicBezTo>
                      <a:pt x="68" y="53"/>
                      <a:pt x="60" y="54"/>
                      <a:pt x="72" y="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3200" y="2946"/>
                <a:ext cx="52" cy="114"/>
              </a:xfrm>
              <a:custGeom>
                <a:avLst/>
                <a:gdLst>
                  <a:gd name="T0" fmla="*/ 10 w 52"/>
                  <a:gd name="T1" fmla="*/ 0 h 114"/>
                  <a:gd name="T2" fmla="*/ 52 w 52"/>
                  <a:gd name="T3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2" h="114">
                    <a:moveTo>
                      <a:pt x="10" y="0"/>
                    </a:moveTo>
                    <a:cubicBezTo>
                      <a:pt x="15" y="37"/>
                      <a:pt x="0" y="114"/>
                      <a:pt x="52" y="11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3210" y="2946"/>
                <a:ext cx="54" cy="45"/>
              </a:xfrm>
              <a:custGeom>
                <a:avLst/>
                <a:gdLst>
                  <a:gd name="T0" fmla="*/ 0 w 54"/>
                  <a:gd name="T1" fmla="*/ 0 h 45"/>
                  <a:gd name="T2" fmla="*/ 54 w 54"/>
                  <a:gd name="T3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" h="45">
                    <a:moveTo>
                      <a:pt x="0" y="0"/>
                    </a:moveTo>
                    <a:cubicBezTo>
                      <a:pt x="9" y="27"/>
                      <a:pt x="37" y="45"/>
                      <a:pt x="54" y="1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" name="Freeform 165"/>
            <p:cNvSpPr>
              <a:spLocks/>
            </p:cNvSpPr>
            <p:nvPr/>
          </p:nvSpPr>
          <p:spPr bwMode="auto">
            <a:xfrm>
              <a:off x="3255" y="1551"/>
              <a:ext cx="1917" cy="1463"/>
            </a:xfrm>
            <a:custGeom>
              <a:avLst/>
              <a:gdLst>
                <a:gd name="T0" fmla="*/ 0 w 1435"/>
                <a:gd name="T1" fmla="*/ 1003 h 1109"/>
                <a:gd name="T2" fmla="*/ 1435 w 1435"/>
                <a:gd name="T3" fmla="*/ 0 h 1109"/>
                <a:gd name="T4" fmla="*/ 1435 w 1435"/>
                <a:gd name="T5" fmla="*/ 87 h 1109"/>
                <a:gd name="T6" fmla="*/ 0 w 1435"/>
                <a:gd name="T7" fmla="*/ 1109 h 1109"/>
                <a:gd name="T8" fmla="*/ 0 w 1435"/>
                <a:gd name="T9" fmla="*/ 1003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1109">
                  <a:moveTo>
                    <a:pt x="0" y="1003"/>
                  </a:moveTo>
                  <a:lnTo>
                    <a:pt x="1435" y="0"/>
                  </a:lnTo>
                  <a:lnTo>
                    <a:pt x="1435" y="87"/>
                  </a:lnTo>
                  <a:lnTo>
                    <a:pt x="0" y="1109"/>
                  </a:lnTo>
                  <a:lnTo>
                    <a:pt x="0" y="100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166"/>
            <p:cNvSpPr>
              <a:spLocks noChangeArrowheads="1"/>
            </p:cNvSpPr>
            <p:nvPr/>
          </p:nvSpPr>
          <p:spPr bwMode="auto">
            <a:xfrm>
              <a:off x="573" y="2881"/>
              <a:ext cx="2682" cy="13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AutoShape 167"/>
            <p:cNvSpPr>
              <a:spLocks noChangeArrowheads="1"/>
            </p:cNvSpPr>
            <p:nvPr/>
          </p:nvSpPr>
          <p:spPr bwMode="auto">
            <a:xfrm rot="-5400000">
              <a:off x="2166" y="1999"/>
              <a:ext cx="86" cy="120"/>
            </a:xfrm>
            <a:prstGeom prst="can">
              <a:avLst>
                <a:gd name="adj" fmla="val 34884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AutoShape 168"/>
            <p:cNvSpPr>
              <a:spLocks noChangeArrowheads="1"/>
            </p:cNvSpPr>
            <p:nvPr/>
          </p:nvSpPr>
          <p:spPr bwMode="auto">
            <a:xfrm rot="-5400000">
              <a:off x="1985" y="2184"/>
              <a:ext cx="81" cy="102"/>
            </a:xfrm>
            <a:prstGeom prst="can">
              <a:avLst>
                <a:gd name="adj" fmla="val 31481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AutoShape 169"/>
            <p:cNvSpPr>
              <a:spLocks noChangeArrowheads="1"/>
            </p:cNvSpPr>
            <p:nvPr/>
          </p:nvSpPr>
          <p:spPr bwMode="auto">
            <a:xfrm rot="-5400000">
              <a:off x="2409" y="1970"/>
              <a:ext cx="81" cy="102"/>
            </a:xfrm>
            <a:prstGeom prst="can">
              <a:avLst>
                <a:gd name="adj" fmla="val 31481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AutoShape 170"/>
            <p:cNvSpPr>
              <a:spLocks noChangeArrowheads="1"/>
            </p:cNvSpPr>
            <p:nvPr/>
          </p:nvSpPr>
          <p:spPr bwMode="auto">
            <a:xfrm rot="-5400000">
              <a:off x="2247" y="2165"/>
              <a:ext cx="81" cy="102"/>
            </a:xfrm>
            <a:prstGeom prst="can">
              <a:avLst>
                <a:gd name="adj" fmla="val 31481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AutoShape 171"/>
            <p:cNvSpPr>
              <a:spLocks noChangeArrowheads="1"/>
            </p:cNvSpPr>
            <p:nvPr/>
          </p:nvSpPr>
          <p:spPr bwMode="auto">
            <a:xfrm rot="-5400000">
              <a:off x="1779" y="2405"/>
              <a:ext cx="81" cy="102"/>
            </a:xfrm>
            <a:prstGeom prst="can">
              <a:avLst>
                <a:gd name="adj" fmla="val 31481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AutoShape 172"/>
            <p:cNvSpPr>
              <a:spLocks noChangeArrowheads="1"/>
            </p:cNvSpPr>
            <p:nvPr/>
          </p:nvSpPr>
          <p:spPr bwMode="auto">
            <a:xfrm rot="-5400000">
              <a:off x="2042" y="2381"/>
              <a:ext cx="81" cy="100"/>
            </a:xfrm>
            <a:prstGeom prst="can">
              <a:avLst>
                <a:gd name="adj" fmla="val 30864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5" name="Group 175"/>
            <p:cNvGrpSpPr>
              <a:grpSpLocks/>
            </p:cNvGrpSpPr>
            <p:nvPr/>
          </p:nvGrpSpPr>
          <p:grpSpPr bwMode="auto">
            <a:xfrm>
              <a:off x="2082" y="1485"/>
              <a:ext cx="112" cy="424"/>
              <a:chOff x="768" y="1824"/>
              <a:chExt cx="96" cy="384"/>
            </a:xfrm>
          </p:grpSpPr>
          <p:sp>
            <p:nvSpPr>
              <p:cNvPr id="138" name="Line 176"/>
              <p:cNvSpPr>
                <a:spLocks noChangeShapeType="1"/>
              </p:cNvSpPr>
              <p:nvPr/>
            </p:nvSpPr>
            <p:spPr bwMode="auto">
              <a:xfrm flipV="1">
                <a:off x="816" y="201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Oval 177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96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" name="Line 178"/>
            <p:cNvSpPr>
              <a:spLocks noChangeShapeType="1"/>
            </p:cNvSpPr>
            <p:nvPr/>
          </p:nvSpPr>
          <p:spPr bwMode="auto">
            <a:xfrm>
              <a:off x="5175" y="1292"/>
              <a:ext cx="1" cy="3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179"/>
            <p:cNvSpPr>
              <a:spLocks noChangeShapeType="1"/>
            </p:cNvSpPr>
            <p:nvPr/>
          </p:nvSpPr>
          <p:spPr bwMode="auto">
            <a:xfrm>
              <a:off x="3258" y="2568"/>
              <a:ext cx="1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80"/>
            <p:cNvSpPr>
              <a:spLocks noChangeShapeType="1"/>
            </p:cNvSpPr>
            <p:nvPr/>
          </p:nvSpPr>
          <p:spPr bwMode="auto">
            <a:xfrm>
              <a:off x="573" y="2568"/>
              <a:ext cx="2" cy="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89" name="AutoShape 181"/>
            <p:cNvCxnSpPr>
              <a:cxnSpLocks noChangeShapeType="1"/>
              <a:stCxn id="88" idx="1"/>
              <a:endCxn id="87" idx="1"/>
            </p:cNvCxnSpPr>
            <p:nvPr/>
          </p:nvCxnSpPr>
          <p:spPr bwMode="auto">
            <a:xfrm flipV="1">
              <a:off x="575" y="3011"/>
              <a:ext cx="2684" cy="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0" name="AutoShape 182"/>
            <p:cNvCxnSpPr>
              <a:cxnSpLocks noChangeShapeType="1"/>
              <a:stCxn id="86" idx="1"/>
              <a:endCxn id="87" idx="1"/>
            </p:cNvCxnSpPr>
            <p:nvPr/>
          </p:nvCxnSpPr>
          <p:spPr bwMode="auto">
            <a:xfrm flipH="1">
              <a:off x="3259" y="1670"/>
              <a:ext cx="1917" cy="13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91" name="Picture 183" descr="lawn_wat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" y="1027"/>
              <a:ext cx="585" cy="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184" descr="fir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" y="1474"/>
              <a:ext cx="226" cy="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Freeform 185"/>
            <p:cNvSpPr>
              <a:spLocks/>
            </p:cNvSpPr>
            <p:nvPr/>
          </p:nvSpPr>
          <p:spPr bwMode="auto">
            <a:xfrm>
              <a:off x="1883" y="1666"/>
              <a:ext cx="221" cy="184"/>
            </a:xfrm>
            <a:custGeom>
              <a:avLst/>
              <a:gdLst>
                <a:gd name="T0" fmla="*/ 171 w 264"/>
                <a:gd name="T1" fmla="*/ 237 h 237"/>
                <a:gd name="T2" fmla="*/ 264 w 264"/>
                <a:gd name="T3" fmla="*/ 93 h 237"/>
                <a:gd name="T4" fmla="*/ 183 w 264"/>
                <a:gd name="T5" fmla="*/ 189 h 237"/>
                <a:gd name="T6" fmla="*/ 234 w 264"/>
                <a:gd name="T7" fmla="*/ 42 h 237"/>
                <a:gd name="T8" fmla="*/ 165 w 264"/>
                <a:gd name="T9" fmla="*/ 168 h 237"/>
                <a:gd name="T10" fmla="*/ 189 w 264"/>
                <a:gd name="T11" fmla="*/ 15 h 237"/>
                <a:gd name="T12" fmla="*/ 138 w 264"/>
                <a:gd name="T13" fmla="*/ 162 h 237"/>
                <a:gd name="T14" fmla="*/ 132 w 264"/>
                <a:gd name="T15" fmla="*/ 0 h 237"/>
                <a:gd name="T16" fmla="*/ 111 w 264"/>
                <a:gd name="T17" fmla="*/ 165 h 237"/>
                <a:gd name="T18" fmla="*/ 84 w 264"/>
                <a:gd name="T19" fmla="*/ 12 h 237"/>
                <a:gd name="T20" fmla="*/ 87 w 264"/>
                <a:gd name="T21" fmla="*/ 174 h 237"/>
                <a:gd name="T22" fmla="*/ 45 w 264"/>
                <a:gd name="T23" fmla="*/ 42 h 237"/>
                <a:gd name="T24" fmla="*/ 63 w 264"/>
                <a:gd name="T25" fmla="*/ 189 h 237"/>
                <a:gd name="T26" fmla="*/ 0 w 264"/>
                <a:gd name="T27" fmla="*/ 114 h 237"/>
                <a:gd name="T28" fmla="*/ 84 w 264"/>
                <a:gd name="T29" fmla="*/ 237 h 237"/>
                <a:gd name="T30" fmla="*/ 171 w 264"/>
                <a:gd name="T3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37">
                  <a:moveTo>
                    <a:pt x="171" y="237"/>
                  </a:moveTo>
                  <a:lnTo>
                    <a:pt x="264" y="93"/>
                  </a:lnTo>
                  <a:lnTo>
                    <a:pt x="183" y="189"/>
                  </a:lnTo>
                  <a:lnTo>
                    <a:pt x="234" y="42"/>
                  </a:lnTo>
                  <a:lnTo>
                    <a:pt x="165" y="168"/>
                  </a:lnTo>
                  <a:lnTo>
                    <a:pt x="189" y="15"/>
                  </a:lnTo>
                  <a:lnTo>
                    <a:pt x="138" y="162"/>
                  </a:lnTo>
                  <a:lnTo>
                    <a:pt x="132" y="0"/>
                  </a:lnTo>
                  <a:lnTo>
                    <a:pt x="111" y="165"/>
                  </a:lnTo>
                  <a:lnTo>
                    <a:pt x="84" y="12"/>
                  </a:lnTo>
                  <a:lnTo>
                    <a:pt x="87" y="174"/>
                  </a:lnTo>
                  <a:lnTo>
                    <a:pt x="45" y="42"/>
                  </a:lnTo>
                  <a:lnTo>
                    <a:pt x="63" y="189"/>
                  </a:lnTo>
                  <a:lnTo>
                    <a:pt x="0" y="114"/>
                  </a:lnTo>
                  <a:lnTo>
                    <a:pt x="84" y="237"/>
                  </a:lnTo>
                  <a:lnTo>
                    <a:pt x="171" y="237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94" name="Picture 186" descr="fir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6" y="1488"/>
              <a:ext cx="226" cy="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" name="Freeform 187"/>
            <p:cNvSpPr>
              <a:spLocks/>
            </p:cNvSpPr>
            <p:nvPr/>
          </p:nvSpPr>
          <p:spPr bwMode="auto">
            <a:xfrm>
              <a:off x="2542" y="1356"/>
              <a:ext cx="221" cy="184"/>
            </a:xfrm>
            <a:custGeom>
              <a:avLst/>
              <a:gdLst>
                <a:gd name="T0" fmla="*/ 171 w 264"/>
                <a:gd name="T1" fmla="*/ 237 h 237"/>
                <a:gd name="T2" fmla="*/ 264 w 264"/>
                <a:gd name="T3" fmla="*/ 93 h 237"/>
                <a:gd name="T4" fmla="*/ 183 w 264"/>
                <a:gd name="T5" fmla="*/ 189 h 237"/>
                <a:gd name="T6" fmla="*/ 234 w 264"/>
                <a:gd name="T7" fmla="*/ 42 h 237"/>
                <a:gd name="T8" fmla="*/ 165 w 264"/>
                <a:gd name="T9" fmla="*/ 168 h 237"/>
                <a:gd name="T10" fmla="*/ 189 w 264"/>
                <a:gd name="T11" fmla="*/ 15 h 237"/>
                <a:gd name="T12" fmla="*/ 138 w 264"/>
                <a:gd name="T13" fmla="*/ 162 h 237"/>
                <a:gd name="T14" fmla="*/ 132 w 264"/>
                <a:gd name="T15" fmla="*/ 0 h 237"/>
                <a:gd name="T16" fmla="*/ 111 w 264"/>
                <a:gd name="T17" fmla="*/ 165 h 237"/>
                <a:gd name="T18" fmla="*/ 84 w 264"/>
                <a:gd name="T19" fmla="*/ 12 h 237"/>
                <a:gd name="T20" fmla="*/ 87 w 264"/>
                <a:gd name="T21" fmla="*/ 174 h 237"/>
                <a:gd name="T22" fmla="*/ 45 w 264"/>
                <a:gd name="T23" fmla="*/ 42 h 237"/>
                <a:gd name="T24" fmla="*/ 63 w 264"/>
                <a:gd name="T25" fmla="*/ 189 h 237"/>
                <a:gd name="T26" fmla="*/ 0 w 264"/>
                <a:gd name="T27" fmla="*/ 114 h 237"/>
                <a:gd name="T28" fmla="*/ 84 w 264"/>
                <a:gd name="T29" fmla="*/ 237 h 237"/>
                <a:gd name="T30" fmla="*/ 171 w 264"/>
                <a:gd name="T3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37">
                  <a:moveTo>
                    <a:pt x="171" y="237"/>
                  </a:moveTo>
                  <a:lnTo>
                    <a:pt x="264" y="93"/>
                  </a:lnTo>
                  <a:lnTo>
                    <a:pt x="183" y="189"/>
                  </a:lnTo>
                  <a:lnTo>
                    <a:pt x="234" y="42"/>
                  </a:lnTo>
                  <a:lnTo>
                    <a:pt x="165" y="168"/>
                  </a:lnTo>
                  <a:lnTo>
                    <a:pt x="189" y="15"/>
                  </a:lnTo>
                  <a:lnTo>
                    <a:pt x="138" y="162"/>
                  </a:lnTo>
                  <a:lnTo>
                    <a:pt x="132" y="0"/>
                  </a:lnTo>
                  <a:lnTo>
                    <a:pt x="111" y="165"/>
                  </a:lnTo>
                  <a:lnTo>
                    <a:pt x="84" y="12"/>
                  </a:lnTo>
                  <a:lnTo>
                    <a:pt x="87" y="174"/>
                  </a:lnTo>
                  <a:lnTo>
                    <a:pt x="45" y="42"/>
                  </a:lnTo>
                  <a:lnTo>
                    <a:pt x="63" y="189"/>
                  </a:lnTo>
                  <a:lnTo>
                    <a:pt x="0" y="114"/>
                  </a:lnTo>
                  <a:lnTo>
                    <a:pt x="84" y="237"/>
                  </a:lnTo>
                  <a:lnTo>
                    <a:pt x="171" y="237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" name="Freeform 188"/>
            <p:cNvSpPr>
              <a:spLocks/>
            </p:cNvSpPr>
            <p:nvPr/>
          </p:nvSpPr>
          <p:spPr bwMode="auto">
            <a:xfrm>
              <a:off x="1591" y="2146"/>
              <a:ext cx="221" cy="184"/>
            </a:xfrm>
            <a:custGeom>
              <a:avLst/>
              <a:gdLst>
                <a:gd name="T0" fmla="*/ 171 w 264"/>
                <a:gd name="T1" fmla="*/ 237 h 237"/>
                <a:gd name="T2" fmla="*/ 264 w 264"/>
                <a:gd name="T3" fmla="*/ 93 h 237"/>
                <a:gd name="T4" fmla="*/ 183 w 264"/>
                <a:gd name="T5" fmla="*/ 189 h 237"/>
                <a:gd name="T6" fmla="*/ 234 w 264"/>
                <a:gd name="T7" fmla="*/ 42 h 237"/>
                <a:gd name="T8" fmla="*/ 165 w 264"/>
                <a:gd name="T9" fmla="*/ 168 h 237"/>
                <a:gd name="T10" fmla="*/ 189 w 264"/>
                <a:gd name="T11" fmla="*/ 15 h 237"/>
                <a:gd name="T12" fmla="*/ 138 w 264"/>
                <a:gd name="T13" fmla="*/ 162 h 237"/>
                <a:gd name="T14" fmla="*/ 132 w 264"/>
                <a:gd name="T15" fmla="*/ 0 h 237"/>
                <a:gd name="T16" fmla="*/ 111 w 264"/>
                <a:gd name="T17" fmla="*/ 165 h 237"/>
                <a:gd name="T18" fmla="*/ 84 w 264"/>
                <a:gd name="T19" fmla="*/ 12 h 237"/>
                <a:gd name="T20" fmla="*/ 87 w 264"/>
                <a:gd name="T21" fmla="*/ 174 h 237"/>
                <a:gd name="T22" fmla="*/ 45 w 264"/>
                <a:gd name="T23" fmla="*/ 42 h 237"/>
                <a:gd name="T24" fmla="*/ 63 w 264"/>
                <a:gd name="T25" fmla="*/ 189 h 237"/>
                <a:gd name="T26" fmla="*/ 0 w 264"/>
                <a:gd name="T27" fmla="*/ 114 h 237"/>
                <a:gd name="T28" fmla="*/ 84 w 264"/>
                <a:gd name="T29" fmla="*/ 237 h 237"/>
                <a:gd name="T30" fmla="*/ 171 w 264"/>
                <a:gd name="T3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37">
                  <a:moveTo>
                    <a:pt x="171" y="237"/>
                  </a:moveTo>
                  <a:lnTo>
                    <a:pt x="264" y="93"/>
                  </a:lnTo>
                  <a:lnTo>
                    <a:pt x="183" y="189"/>
                  </a:lnTo>
                  <a:lnTo>
                    <a:pt x="234" y="42"/>
                  </a:lnTo>
                  <a:lnTo>
                    <a:pt x="165" y="168"/>
                  </a:lnTo>
                  <a:lnTo>
                    <a:pt x="189" y="15"/>
                  </a:lnTo>
                  <a:lnTo>
                    <a:pt x="138" y="162"/>
                  </a:lnTo>
                  <a:lnTo>
                    <a:pt x="132" y="0"/>
                  </a:lnTo>
                  <a:lnTo>
                    <a:pt x="111" y="165"/>
                  </a:lnTo>
                  <a:lnTo>
                    <a:pt x="84" y="12"/>
                  </a:lnTo>
                  <a:lnTo>
                    <a:pt x="87" y="174"/>
                  </a:lnTo>
                  <a:lnTo>
                    <a:pt x="45" y="42"/>
                  </a:lnTo>
                  <a:lnTo>
                    <a:pt x="63" y="189"/>
                  </a:lnTo>
                  <a:lnTo>
                    <a:pt x="0" y="114"/>
                  </a:lnTo>
                  <a:lnTo>
                    <a:pt x="84" y="237"/>
                  </a:lnTo>
                  <a:lnTo>
                    <a:pt x="171" y="237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" name="Freeform 190"/>
            <p:cNvSpPr>
              <a:spLocks/>
            </p:cNvSpPr>
            <p:nvPr/>
          </p:nvSpPr>
          <p:spPr bwMode="auto">
            <a:xfrm>
              <a:off x="933" y="2343"/>
              <a:ext cx="221" cy="184"/>
            </a:xfrm>
            <a:custGeom>
              <a:avLst/>
              <a:gdLst>
                <a:gd name="T0" fmla="*/ 171 w 264"/>
                <a:gd name="T1" fmla="*/ 237 h 237"/>
                <a:gd name="T2" fmla="*/ 264 w 264"/>
                <a:gd name="T3" fmla="*/ 93 h 237"/>
                <a:gd name="T4" fmla="*/ 183 w 264"/>
                <a:gd name="T5" fmla="*/ 189 h 237"/>
                <a:gd name="T6" fmla="*/ 234 w 264"/>
                <a:gd name="T7" fmla="*/ 42 h 237"/>
                <a:gd name="T8" fmla="*/ 165 w 264"/>
                <a:gd name="T9" fmla="*/ 168 h 237"/>
                <a:gd name="T10" fmla="*/ 189 w 264"/>
                <a:gd name="T11" fmla="*/ 15 h 237"/>
                <a:gd name="T12" fmla="*/ 138 w 264"/>
                <a:gd name="T13" fmla="*/ 162 h 237"/>
                <a:gd name="T14" fmla="*/ 132 w 264"/>
                <a:gd name="T15" fmla="*/ 0 h 237"/>
                <a:gd name="T16" fmla="*/ 111 w 264"/>
                <a:gd name="T17" fmla="*/ 165 h 237"/>
                <a:gd name="T18" fmla="*/ 84 w 264"/>
                <a:gd name="T19" fmla="*/ 12 h 237"/>
                <a:gd name="T20" fmla="*/ 87 w 264"/>
                <a:gd name="T21" fmla="*/ 174 h 237"/>
                <a:gd name="T22" fmla="*/ 45 w 264"/>
                <a:gd name="T23" fmla="*/ 42 h 237"/>
                <a:gd name="T24" fmla="*/ 63 w 264"/>
                <a:gd name="T25" fmla="*/ 189 h 237"/>
                <a:gd name="T26" fmla="*/ 0 w 264"/>
                <a:gd name="T27" fmla="*/ 114 h 237"/>
                <a:gd name="T28" fmla="*/ 84 w 264"/>
                <a:gd name="T29" fmla="*/ 237 h 237"/>
                <a:gd name="T30" fmla="*/ 171 w 264"/>
                <a:gd name="T3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37">
                  <a:moveTo>
                    <a:pt x="171" y="237"/>
                  </a:moveTo>
                  <a:lnTo>
                    <a:pt x="264" y="93"/>
                  </a:lnTo>
                  <a:lnTo>
                    <a:pt x="183" y="189"/>
                  </a:lnTo>
                  <a:lnTo>
                    <a:pt x="234" y="42"/>
                  </a:lnTo>
                  <a:lnTo>
                    <a:pt x="165" y="168"/>
                  </a:lnTo>
                  <a:lnTo>
                    <a:pt x="189" y="15"/>
                  </a:lnTo>
                  <a:lnTo>
                    <a:pt x="138" y="162"/>
                  </a:lnTo>
                  <a:lnTo>
                    <a:pt x="132" y="0"/>
                  </a:lnTo>
                  <a:lnTo>
                    <a:pt x="111" y="165"/>
                  </a:lnTo>
                  <a:lnTo>
                    <a:pt x="84" y="12"/>
                  </a:lnTo>
                  <a:lnTo>
                    <a:pt x="87" y="174"/>
                  </a:lnTo>
                  <a:lnTo>
                    <a:pt x="45" y="42"/>
                  </a:lnTo>
                  <a:lnTo>
                    <a:pt x="63" y="189"/>
                  </a:lnTo>
                  <a:lnTo>
                    <a:pt x="0" y="114"/>
                  </a:lnTo>
                  <a:lnTo>
                    <a:pt x="84" y="237"/>
                  </a:lnTo>
                  <a:lnTo>
                    <a:pt x="171" y="237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" name="Freeform 200"/>
            <p:cNvSpPr>
              <a:spLocks/>
            </p:cNvSpPr>
            <p:nvPr/>
          </p:nvSpPr>
          <p:spPr bwMode="auto">
            <a:xfrm>
              <a:off x="2850" y="1861"/>
              <a:ext cx="220" cy="183"/>
            </a:xfrm>
            <a:custGeom>
              <a:avLst/>
              <a:gdLst>
                <a:gd name="T0" fmla="*/ 171 w 264"/>
                <a:gd name="T1" fmla="*/ 237 h 237"/>
                <a:gd name="T2" fmla="*/ 264 w 264"/>
                <a:gd name="T3" fmla="*/ 93 h 237"/>
                <a:gd name="T4" fmla="*/ 183 w 264"/>
                <a:gd name="T5" fmla="*/ 189 h 237"/>
                <a:gd name="T6" fmla="*/ 234 w 264"/>
                <a:gd name="T7" fmla="*/ 42 h 237"/>
                <a:gd name="T8" fmla="*/ 165 w 264"/>
                <a:gd name="T9" fmla="*/ 168 h 237"/>
                <a:gd name="T10" fmla="*/ 189 w 264"/>
                <a:gd name="T11" fmla="*/ 15 h 237"/>
                <a:gd name="T12" fmla="*/ 138 w 264"/>
                <a:gd name="T13" fmla="*/ 162 h 237"/>
                <a:gd name="T14" fmla="*/ 132 w 264"/>
                <a:gd name="T15" fmla="*/ 0 h 237"/>
                <a:gd name="T16" fmla="*/ 111 w 264"/>
                <a:gd name="T17" fmla="*/ 165 h 237"/>
                <a:gd name="T18" fmla="*/ 84 w 264"/>
                <a:gd name="T19" fmla="*/ 12 h 237"/>
                <a:gd name="T20" fmla="*/ 87 w 264"/>
                <a:gd name="T21" fmla="*/ 174 h 237"/>
                <a:gd name="T22" fmla="*/ 45 w 264"/>
                <a:gd name="T23" fmla="*/ 42 h 237"/>
                <a:gd name="T24" fmla="*/ 63 w 264"/>
                <a:gd name="T25" fmla="*/ 189 h 237"/>
                <a:gd name="T26" fmla="*/ 0 w 264"/>
                <a:gd name="T27" fmla="*/ 114 h 237"/>
                <a:gd name="T28" fmla="*/ 84 w 264"/>
                <a:gd name="T29" fmla="*/ 237 h 237"/>
                <a:gd name="T30" fmla="*/ 171 w 264"/>
                <a:gd name="T3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37">
                  <a:moveTo>
                    <a:pt x="171" y="237"/>
                  </a:moveTo>
                  <a:lnTo>
                    <a:pt x="264" y="93"/>
                  </a:lnTo>
                  <a:lnTo>
                    <a:pt x="183" y="189"/>
                  </a:lnTo>
                  <a:lnTo>
                    <a:pt x="234" y="42"/>
                  </a:lnTo>
                  <a:lnTo>
                    <a:pt x="165" y="168"/>
                  </a:lnTo>
                  <a:lnTo>
                    <a:pt x="189" y="15"/>
                  </a:lnTo>
                  <a:lnTo>
                    <a:pt x="138" y="162"/>
                  </a:lnTo>
                  <a:lnTo>
                    <a:pt x="132" y="0"/>
                  </a:lnTo>
                  <a:lnTo>
                    <a:pt x="111" y="165"/>
                  </a:lnTo>
                  <a:lnTo>
                    <a:pt x="84" y="12"/>
                  </a:lnTo>
                  <a:lnTo>
                    <a:pt x="87" y="174"/>
                  </a:lnTo>
                  <a:lnTo>
                    <a:pt x="45" y="42"/>
                  </a:lnTo>
                  <a:lnTo>
                    <a:pt x="63" y="189"/>
                  </a:lnTo>
                  <a:lnTo>
                    <a:pt x="0" y="114"/>
                  </a:lnTo>
                  <a:lnTo>
                    <a:pt x="84" y="237"/>
                  </a:lnTo>
                  <a:lnTo>
                    <a:pt x="171" y="237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9" name="Freeform 201"/>
            <p:cNvSpPr>
              <a:spLocks/>
            </p:cNvSpPr>
            <p:nvPr/>
          </p:nvSpPr>
          <p:spPr bwMode="auto">
            <a:xfrm>
              <a:off x="2996" y="1992"/>
              <a:ext cx="221" cy="184"/>
            </a:xfrm>
            <a:custGeom>
              <a:avLst/>
              <a:gdLst>
                <a:gd name="T0" fmla="*/ 171 w 264"/>
                <a:gd name="T1" fmla="*/ 237 h 237"/>
                <a:gd name="T2" fmla="*/ 264 w 264"/>
                <a:gd name="T3" fmla="*/ 93 h 237"/>
                <a:gd name="T4" fmla="*/ 183 w 264"/>
                <a:gd name="T5" fmla="*/ 189 h 237"/>
                <a:gd name="T6" fmla="*/ 234 w 264"/>
                <a:gd name="T7" fmla="*/ 42 h 237"/>
                <a:gd name="T8" fmla="*/ 165 w 264"/>
                <a:gd name="T9" fmla="*/ 168 h 237"/>
                <a:gd name="T10" fmla="*/ 189 w 264"/>
                <a:gd name="T11" fmla="*/ 15 h 237"/>
                <a:gd name="T12" fmla="*/ 138 w 264"/>
                <a:gd name="T13" fmla="*/ 162 h 237"/>
                <a:gd name="T14" fmla="*/ 132 w 264"/>
                <a:gd name="T15" fmla="*/ 0 h 237"/>
                <a:gd name="T16" fmla="*/ 111 w 264"/>
                <a:gd name="T17" fmla="*/ 165 h 237"/>
                <a:gd name="T18" fmla="*/ 84 w 264"/>
                <a:gd name="T19" fmla="*/ 12 h 237"/>
                <a:gd name="T20" fmla="*/ 87 w 264"/>
                <a:gd name="T21" fmla="*/ 174 h 237"/>
                <a:gd name="T22" fmla="*/ 45 w 264"/>
                <a:gd name="T23" fmla="*/ 42 h 237"/>
                <a:gd name="T24" fmla="*/ 63 w 264"/>
                <a:gd name="T25" fmla="*/ 189 h 237"/>
                <a:gd name="T26" fmla="*/ 0 w 264"/>
                <a:gd name="T27" fmla="*/ 114 h 237"/>
                <a:gd name="T28" fmla="*/ 84 w 264"/>
                <a:gd name="T29" fmla="*/ 237 h 237"/>
                <a:gd name="T30" fmla="*/ 171 w 264"/>
                <a:gd name="T3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37">
                  <a:moveTo>
                    <a:pt x="171" y="237"/>
                  </a:moveTo>
                  <a:lnTo>
                    <a:pt x="264" y="93"/>
                  </a:lnTo>
                  <a:lnTo>
                    <a:pt x="183" y="189"/>
                  </a:lnTo>
                  <a:lnTo>
                    <a:pt x="234" y="42"/>
                  </a:lnTo>
                  <a:lnTo>
                    <a:pt x="165" y="168"/>
                  </a:lnTo>
                  <a:lnTo>
                    <a:pt x="189" y="15"/>
                  </a:lnTo>
                  <a:lnTo>
                    <a:pt x="138" y="162"/>
                  </a:lnTo>
                  <a:lnTo>
                    <a:pt x="132" y="0"/>
                  </a:lnTo>
                  <a:lnTo>
                    <a:pt x="111" y="165"/>
                  </a:lnTo>
                  <a:lnTo>
                    <a:pt x="84" y="12"/>
                  </a:lnTo>
                  <a:lnTo>
                    <a:pt x="87" y="174"/>
                  </a:lnTo>
                  <a:lnTo>
                    <a:pt x="45" y="42"/>
                  </a:lnTo>
                  <a:lnTo>
                    <a:pt x="63" y="189"/>
                  </a:lnTo>
                  <a:lnTo>
                    <a:pt x="0" y="114"/>
                  </a:lnTo>
                  <a:lnTo>
                    <a:pt x="84" y="237"/>
                  </a:lnTo>
                  <a:lnTo>
                    <a:pt x="171" y="237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0" name="Freeform 202"/>
            <p:cNvSpPr>
              <a:spLocks/>
            </p:cNvSpPr>
            <p:nvPr/>
          </p:nvSpPr>
          <p:spPr bwMode="auto">
            <a:xfrm>
              <a:off x="3142" y="2124"/>
              <a:ext cx="221" cy="184"/>
            </a:xfrm>
            <a:custGeom>
              <a:avLst/>
              <a:gdLst>
                <a:gd name="T0" fmla="*/ 171 w 264"/>
                <a:gd name="T1" fmla="*/ 237 h 237"/>
                <a:gd name="T2" fmla="*/ 264 w 264"/>
                <a:gd name="T3" fmla="*/ 93 h 237"/>
                <a:gd name="T4" fmla="*/ 183 w 264"/>
                <a:gd name="T5" fmla="*/ 189 h 237"/>
                <a:gd name="T6" fmla="*/ 234 w 264"/>
                <a:gd name="T7" fmla="*/ 42 h 237"/>
                <a:gd name="T8" fmla="*/ 165 w 264"/>
                <a:gd name="T9" fmla="*/ 168 h 237"/>
                <a:gd name="T10" fmla="*/ 189 w 264"/>
                <a:gd name="T11" fmla="*/ 15 h 237"/>
                <a:gd name="T12" fmla="*/ 138 w 264"/>
                <a:gd name="T13" fmla="*/ 162 h 237"/>
                <a:gd name="T14" fmla="*/ 132 w 264"/>
                <a:gd name="T15" fmla="*/ 0 h 237"/>
                <a:gd name="T16" fmla="*/ 111 w 264"/>
                <a:gd name="T17" fmla="*/ 165 h 237"/>
                <a:gd name="T18" fmla="*/ 84 w 264"/>
                <a:gd name="T19" fmla="*/ 12 h 237"/>
                <a:gd name="T20" fmla="*/ 87 w 264"/>
                <a:gd name="T21" fmla="*/ 174 h 237"/>
                <a:gd name="T22" fmla="*/ 45 w 264"/>
                <a:gd name="T23" fmla="*/ 42 h 237"/>
                <a:gd name="T24" fmla="*/ 63 w 264"/>
                <a:gd name="T25" fmla="*/ 189 h 237"/>
                <a:gd name="T26" fmla="*/ 0 w 264"/>
                <a:gd name="T27" fmla="*/ 114 h 237"/>
                <a:gd name="T28" fmla="*/ 84 w 264"/>
                <a:gd name="T29" fmla="*/ 237 h 237"/>
                <a:gd name="T30" fmla="*/ 171 w 264"/>
                <a:gd name="T3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37">
                  <a:moveTo>
                    <a:pt x="171" y="237"/>
                  </a:moveTo>
                  <a:lnTo>
                    <a:pt x="264" y="93"/>
                  </a:lnTo>
                  <a:lnTo>
                    <a:pt x="183" y="189"/>
                  </a:lnTo>
                  <a:lnTo>
                    <a:pt x="234" y="42"/>
                  </a:lnTo>
                  <a:lnTo>
                    <a:pt x="165" y="168"/>
                  </a:lnTo>
                  <a:lnTo>
                    <a:pt x="189" y="15"/>
                  </a:lnTo>
                  <a:lnTo>
                    <a:pt x="138" y="162"/>
                  </a:lnTo>
                  <a:lnTo>
                    <a:pt x="132" y="0"/>
                  </a:lnTo>
                  <a:lnTo>
                    <a:pt x="111" y="165"/>
                  </a:lnTo>
                  <a:lnTo>
                    <a:pt x="84" y="12"/>
                  </a:lnTo>
                  <a:lnTo>
                    <a:pt x="87" y="174"/>
                  </a:lnTo>
                  <a:lnTo>
                    <a:pt x="45" y="42"/>
                  </a:lnTo>
                  <a:lnTo>
                    <a:pt x="63" y="189"/>
                  </a:lnTo>
                  <a:lnTo>
                    <a:pt x="0" y="114"/>
                  </a:lnTo>
                  <a:lnTo>
                    <a:pt x="84" y="237"/>
                  </a:lnTo>
                  <a:lnTo>
                    <a:pt x="171" y="237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" name="Freeform 203"/>
            <p:cNvSpPr>
              <a:spLocks/>
            </p:cNvSpPr>
            <p:nvPr/>
          </p:nvSpPr>
          <p:spPr bwMode="auto">
            <a:xfrm>
              <a:off x="3200" y="1883"/>
              <a:ext cx="221" cy="183"/>
            </a:xfrm>
            <a:custGeom>
              <a:avLst/>
              <a:gdLst>
                <a:gd name="T0" fmla="*/ 171 w 264"/>
                <a:gd name="T1" fmla="*/ 237 h 237"/>
                <a:gd name="T2" fmla="*/ 264 w 264"/>
                <a:gd name="T3" fmla="*/ 93 h 237"/>
                <a:gd name="T4" fmla="*/ 183 w 264"/>
                <a:gd name="T5" fmla="*/ 189 h 237"/>
                <a:gd name="T6" fmla="*/ 234 w 264"/>
                <a:gd name="T7" fmla="*/ 42 h 237"/>
                <a:gd name="T8" fmla="*/ 165 w 264"/>
                <a:gd name="T9" fmla="*/ 168 h 237"/>
                <a:gd name="T10" fmla="*/ 189 w 264"/>
                <a:gd name="T11" fmla="*/ 15 h 237"/>
                <a:gd name="T12" fmla="*/ 138 w 264"/>
                <a:gd name="T13" fmla="*/ 162 h 237"/>
                <a:gd name="T14" fmla="*/ 132 w 264"/>
                <a:gd name="T15" fmla="*/ 0 h 237"/>
                <a:gd name="T16" fmla="*/ 111 w 264"/>
                <a:gd name="T17" fmla="*/ 165 h 237"/>
                <a:gd name="T18" fmla="*/ 84 w 264"/>
                <a:gd name="T19" fmla="*/ 12 h 237"/>
                <a:gd name="T20" fmla="*/ 87 w 264"/>
                <a:gd name="T21" fmla="*/ 174 h 237"/>
                <a:gd name="T22" fmla="*/ 45 w 264"/>
                <a:gd name="T23" fmla="*/ 42 h 237"/>
                <a:gd name="T24" fmla="*/ 63 w 264"/>
                <a:gd name="T25" fmla="*/ 189 h 237"/>
                <a:gd name="T26" fmla="*/ 0 w 264"/>
                <a:gd name="T27" fmla="*/ 114 h 237"/>
                <a:gd name="T28" fmla="*/ 84 w 264"/>
                <a:gd name="T29" fmla="*/ 237 h 237"/>
                <a:gd name="T30" fmla="*/ 171 w 264"/>
                <a:gd name="T3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37">
                  <a:moveTo>
                    <a:pt x="171" y="237"/>
                  </a:moveTo>
                  <a:lnTo>
                    <a:pt x="264" y="93"/>
                  </a:lnTo>
                  <a:lnTo>
                    <a:pt x="183" y="189"/>
                  </a:lnTo>
                  <a:lnTo>
                    <a:pt x="234" y="42"/>
                  </a:lnTo>
                  <a:lnTo>
                    <a:pt x="165" y="168"/>
                  </a:lnTo>
                  <a:lnTo>
                    <a:pt x="189" y="15"/>
                  </a:lnTo>
                  <a:lnTo>
                    <a:pt x="138" y="162"/>
                  </a:lnTo>
                  <a:lnTo>
                    <a:pt x="132" y="0"/>
                  </a:lnTo>
                  <a:lnTo>
                    <a:pt x="111" y="165"/>
                  </a:lnTo>
                  <a:lnTo>
                    <a:pt x="84" y="12"/>
                  </a:lnTo>
                  <a:lnTo>
                    <a:pt x="87" y="174"/>
                  </a:lnTo>
                  <a:lnTo>
                    <a:pt x="45" y="42"/>
                  </a:lnTo>
                  <a:lnTo>
                    <a:pt x="63" y="189"/>
                  </a:lnTo>
                  <a:lnTo>
                    <a:pt x="0" y="114"/>
                  </a:lnTo>
                  <a:lnTo>
                    <a:pt x="84" y="237"/>
                  </a:lnTo>
                  <a:lnTo>
                    <a:pt x="171" y="237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" name="Freeform 204"/>
            <p:cNvSpPr>
              <a:spLocks/>
            </p:cNvSpPr>
            <p:nvPr/>
          </p:nvSpPr>
          <p:spPr bwMode="auto">
            <a:xfrm>
              <a:off x="3346" y="2014"/>
              <a:ext cx="221" cy="184"/>
            </a:xfrm>
            <a:custGeom>
              <a:avLst/>
              <a:gdLst>
                <a:gd name="T0" fmla="*/ 171 w 264"/>
                <a:gd name="T1" fmla="*/ 237 h 237"/>
                <a:gd name="T2" fmla="*/ 264 w 264"/>
                <a:gd name="T3" fmla="*/ 93 h 237"/>
                <a:gd name="T4" fmla="*/ 183 w 264"/>
                <a:gd name="T5" fmla="*/ 189 h 237"/>
                <a:gd name="T6" fmla="*/ 234 w 264"/>
                <a:gd name="T7" fmla="*/ 42 h 237"/>
                <a:gd name="T8" fmla="*/ 165 w 264"/>
                <a:gd name="T9" fmla="*/ 168 h 237"/>
                <a:gd name="T10" fmla="*/ 189 w 264"/>
                <a:gd name="T11" fmla="*/ 15 h 237"/>
                <a:gd name="T12" fmla="*/ 138 w 264"/>
                <a:gd name="T13" fmla="*/ 162 h 237"/>
                <a:gd name="T14" fmla="*/ 132 w 264"/>
                <a:gd name="T15" fmla="*/ 0 h 237"/>
                <a:gd name="T16" fmla="*/ 111 w 264"/>
                <a:gd name="T17" fmla="*/ 165 h 237"/>
                <a:gd name="T18" fmla="*/ 84 w 264"/>
                <a:gd name="T19" fmla="*/ 12 h 237"/>
                <a:gd name="T20" fmla="*/ 87 w 264"/>
                <a:gd name="T21" fmla="*/ 174 h 237"/>
                <a:gd name="T22" fmla="*/ 45 w 264"/>
                <a:gd name="T23" fmla="*/ 42 h 237"/>
                <a:gd name="T24" fmla="*/ 63 w 264"/>
                <a:gd name="T25" fmla="*/ 189 h 237"/>
                <a:gd name="T26" fmla="*/ 0 w 264"/>
                <a:gd name="T27" fmla="*/ 114 h 237"/>
                <a:gd name="T28" fmla="*/ 84 w 264"/>
                <a:gd name="T29" fmla="*/ 237 h 237"/>
                <a:gd name="T30" fmla="*/ 171 w 264"/>
                <a:gd name="T3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37">
                  <a:moveTo>
                    <a:pt x="171" y="237"/>
                  </a:moveTo>
                  <a:lnTo>
                    <a:pt x="264" y="93"/>
                  </a:lnTo>
                  <a:lnTo>
                    <a:pt x="183" y="189"/>
                  </a:lnTo>
                  <a:lnTo>
                    <a:pt x="234" y="42"/>
                  </a:lnTo>
                  <a:lnTo>
                    <a:pt x="165" y="168"/>
                  </a:lnTo>
                  <a:lnTo>
                    <a:pt x="189" y="15"/>
                  </a:lnTo>
                  <a:lnTo>
                    <a:pt x="138" y="162"/>
                  </a:lnTo>
                  <a:lnTo>
                    <a:pt x="132" y="0"/>
                  </a:lnTo>
                  <a:lnTo>
                    <a:pt x="111" y="165"/>
                  </a:lnTo>
                  <a:lnTo>
                    <a:pt x="84" y="12"/>
                  </a:lnTo>
                  <a:lnTo>
                    <a:pt x="87" y="174"/>
                  </a:lnTo>
                  <a:lnTo>
                    <a:pt x="45" y="42"/>
                  </a:lnTo>
                  <a:lnTo>
                    <a:pt x="63" y="189"/>
                  </a:lnTo>
                  <a:lnTo>
                    <a:pt x="0" y="114"/>
                  </a:lnTo>
                  <a:lnTo>
                    <a:pt x="84" y="237"/>
                  </a:lnTo>
                  <a:lnTo>
                    <a:pt x="171" y="237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" name="Freeform 205"/>
            <p:cNvSpPr>
              <a:spLocks/>
            </p:cNvSpPr>
            <p:nvPr/>
          </p:nvSpPr>
          <p:spPr bwMode="auto">
            <a:xfrm>
              <a:off x="3493" y="2146"/>
              <a:ext cx="220" cy="184"/>
            </a:xfrm>
            <a:custGeom>
              <a:avLst/>
              <a:gdLst>
                <a:gd name="T0" fmla="*/ 171 w 264"/>
                <a:gd name="T1" fmla="*/ 237 h 237"/>
                <a:gd name="T2" fmla="*/ 264 w 264"/>
                <a:gd name="T3" fmla="*/ 93 h 237"/>
                <a:gd name="T4" fmla="*/ 183 w 264"/>
                <a:gd name="T5" fmla="*/ 189 h 237"/>
                <a:gd name="T6" fmla="*/ 234 w 264"/>
                <a:gd name="T7" fmla="*/ 42 h 237"/>
                <a:gd name="T8" fmla="*/ 165 w 264"/>
                <a:gd name="T9" fmla="*/ 168 h 237"/>
                <a:gd name="T10" fmla="*/ 189 w 264"/>
                <a:gd name="T11" fmla="*/ 15 h 237"/>
                <a:gd name="T12" fmla="*/ 138 w 264"/>
                <a:gd name="T13" fmla="*/ 162 h 237"/>
                <a:gd name="T14" fmla="*/ 132 w 264"/>
                <a:gd name="T15" fmla="*/ 0 h 237"/>
                <a:gd name="T16" fmla="*/ 111 w 264"/>
                <a:gd name="T17" fmla="*/ 165 h 237"/>
                <a:gd name="T18" fmla="*/ 84 w 264"/>
                <a:gd name="T19" fmla="*/ 12 h 237"/>
                <a:gd name="T20" fmla="*/ 87 w 264"/>
                <a:gd name="T21" fmla="*/ 174 h 237"/>
                <a:gd name="T22" fmla="*/ 45 w 264"/>
                <a:gd name="T23" fmla="*/ 42 h 237"/>
                <a:gd name="T24" fmla="*/ 63 w 264"/>
                <a:gd name="T25" fmla="*/ 189 h 237"/>
                <a:gd name="T26" fmla="*/ 0 w 264"/>
                <a:gd name="T27" fmla="*/ 114 h 237"/>
                <a:gd name="T28" fmla="*/ 84 w 264"/>
                <a:gd name="T29" fmla="*/ 237 h 237"/>
                <a:gd name="T30" fmla="*/ 171 w 264"/>
                <a:gd name="T3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37">
                  <a:moveTo>
                    <a:pt x="171" y="237"/>
                  </a:moveTo>
                  <a:lnTo>
                    <a:pt x="264" y="93"/>
                  </a:lnTo>
                  <a:lnTo>
                    <a:pt x="183" y="189"/>
                  </a:lnTo>
                  <a:lnTo>
                    <a:pt x="234" y="42"/>
                  </a:lnTo>
                  <a:lnTo>
                    <a:pt x="165" y="168"/>
                  </a:lnTo>
                  <a:lnTo>
                    <a:pt x="189" y="15"/>
                  </a:lnTo>
                  <a:lnTo>
                    <a:pt x="138" y="162"/>
                  </a:lnTo>
                  <a:lnTo>
                    <a:pt x="132" y="0"/>
                  </a:lnTo>
                  <a:lnTo>
                    <a:pt x="111" y="165"/>
                  </a:lnTo>
                  <a:lnTo>
                    <a:pt x="84" y="12"/>
                  </a:lnTo>
                  <a:lnTo>
                    <a:pt x="87" y="174"/>
                  </a:lnTo>
                  <a:lnTo>
                    <a:pt x="45" y="42"/>
                  </a:lnTo>
                  <a:lnTo>
                    <a:pt x="63" y="189"/>
                  </a:lnTo>
                  <a:lnTo>
                    <a:pt x="0" y="114"/>
                  </a:lnTo>
                  <a:lnTo>
                    <a:pt x="84" y="237"/>
                  </a:lnTo>
                  <a:lnTo>
                    <a:pt x="171" y="237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" name="Freeform 206"/>
            <p:cNvSpPr>
              <a:spLocks/>
            </p:cNvSpPr>
            <p:nvPr/>
          </p:nvSpPr>
          <p:spPr bwMode="auto">
            <a:xfrm>
              <a:off x="3517" y="1914"/>
              <a:ext cx="221" cy="184"/>
            </a:xfrm>
            <a:custGeom>
              <a:avLst/>
              <a:gdLst>
                <a:gd name="T0" fmla="*/ 171 w 264"/>
                <a:gd name="T1" fmla="*/ 237 h 237"/>
                <a:gd name="T2" fmla="*/ 264 w 264"/>
                <a:gd name="T3" fmla="*/ 93 h 237"/>
                <a:gd name="T4" fmla="*/ 183 w 264"/>
                <a:gd name="T5" fmla="*/ 189 h 237"/>
                <a:gd name="T6" fmla="*/ 234 w 264"/>
                <a:gd name="T7" fmla="*/ 42 h 237"/>
                <a:gd name="T8" fmla="*/ 165 w 264"/>
                <a:gd name="T9" fmla="*/ 168 h 237"/>
                <a:gd name="T10" fmla="*/ 189 w 264"/>
                <a:gd name="T11" fmla="*/ 15 h 237"/>
                <a:gd name="T12" fmla="*/ 138 w 264"/>
                <a:gd name="T13" fmla="*/ 162 h 237"/>
                <a:gd name="T14" fmla="*/ 132 w 264"/>
                <a:gd name="T15" fmla="*/ 0 h 237"/>
                <a:gd name="T16" fmla="*/ 111 w 264"/>
                <a:gd name="T17" fmla="*/ 165 h 237"/>
                <a:gd name="T18" fmla="*/ 84 w 264"/>
                <a:gd name="T19" fmla="*/ 12 h 237"/>
                <a:gd name="T20" fmla="*/ 87 w 264"/>
                <a:gd name="T21" fmla="*/ 174 h 237"/>
                <a:gd name="T22" fmla="*/ 45 w 264"/>
                <a:gd name="T23" fmla="*/ 42 h 237"/>
                <a:gd name="T24" fmla="*/ 63 w 264"/>
                <a:gd name="T25" fmla="*/ 189 h 237"/>
                <a:gd name="T26" fmla="*/ 0 w 264"/>
                <a:gd name="T27" fmla="*/ 114 h 237"/>
                <a:gd name="T28" fmla="*/ 84 w 264"/>
                <a:gd name="T29" fmla="*/ 237 h 237"/>
                <a:gd name="T30" fmla="*/ 171 w 264"/>
                <a:gd name="T3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37">
                  <a:moveTo>
                    <a:pt x="171" y="237"/>
                  </a:moveTo>
                  <a:lnTo>
                    <a:pt x="264" y="93"/>
                  </a:lnTo>
                  <a:lnTo>
                    <a:pt x="183" y="189"/>
                  </a:lnTo>
                  <a:lnTo>
                    <a:pt x="234" y="42"/>
                  </a:lnTo>
                  <a:lnTo>
                    <a:pt x="165" y="168"/>
                  </a:lnTo>
                  <a:lnTo>
                    <a:pt x="189" y="15"/>
                  </a:lnTo>
                  <a:lnTo>
                    <a:pt x="138" y="162"/>
                  </a:lnTo>
                  <a:lnTo>
                    <a:pt x="132" y="0"/>
                  </a:lnTo>
                  <a:lnTo>
                    <a:pt x="111" y="165"/>
                  </a:lnTo>
                  <a:lnTo>
                    <a:pt x="84" y="12"/>
                  </a:lnTo>
                  <a:lnTo>
                    <a:pt x="87" y="174"/>
                  </a:lnTo>
                  <a:lnTo>
                    <a:pt x="45" y="42"/>
                  </a:lnTo>
                  <a:lnTo>
                    <a:pt x="63" y="189"/>
                  </a:lnTo>
                  <a:lnTo>
                    <a:pt x="0" y="114"/>
                  </a:lnTo>
                  <a:lnTo>
                    <a:pt x="84" y="237"/>
                  </a:lnTo>
                  <a:lnTo>
                    <a:pt x="171" y="237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" name="Freeform 207"/>
            <p:cNvSpPr>
              <a:spLocks/>
            </p:cNvSpPr>
            <p:nvPr/>
          </p:nvSpPr>
          <p:spPr bwMode="auto">
            <a:xfrm>
              <a:off x="3663" y="2046"/>
              <a:ext cx="221" cy="184"/>
            </a:xfrm>
            <a:custGeom>
              <a:avLst/>
              <a:gdLst>
                <a:gd name="T0" fmla="*/ 171 w 264"/>
                <a:gd name="T1" fmla="*/ 237 h 237"/>
                <a:gd name="T2" fmla="*/ 264 w 264"/>
                <a:gd name="T3" fmla="*/ 93 h 237"/>
                <a:gd name="T4" fmla="*/ 183 w 264"/>
                <a:gd name="T5" fmla="*/ 189 h 237"/>
                <a:gd name="T6" fmla="*/ 234 w 264"/>
                <a:gd name="T7" fmla="*/ 42 h 237"/>
                <a:gd name="T8" fmla="*/ 165 w 264"/>
                <a:gd name="T9" fmla="*/ 168 h 237"/>
                <a:gd name="T10" fmla="*/ 189 w 264"/>
                <a:gd name="T11" fmla="*/ 15 h 237"/>
                <a:gd name="T12" fmla="*/ 138 w 264"/>
                <a:gd name="T13" fmla="*/ 162 h 237"/>
                <a:gd name="T14" fmla="*/ 132 w 264"/>
                <a:gd name="T15" fmla="*/ 0 h 237"/>
                <a:gd name="T16" fmla="*/ 111 w 264"/>
                <a:gd name="T17" fmla="*/ 165 h 237"/>
                <a:gd name="T18" fmla="*/ 84 w 264"/>
                <a:gd name="T19" fmla="*/ 12 h 237"/>
                <a:gd name="T20" fmla="*/ 87 w 264"/>
                <a:gd name="T21" fmla="*/ 174 h 237"/>
                <a:gd name="T22" fmla="*/ 45 w 264"/>
                <a:gd name="T23" fmla="*/ 42 h 237"/>
                <a:gd name="T24" fmla="*/ 63 w 264"/>
                <a:gd name="T25" fmla="*/ 189 h 237"/>
                <a:gd name="T26" fmla="*/ 0 w 264"/>
                <a:gd name="T27" fmla="*/ 114 h 237"/>
                <a:gd name="T28" fmla="*/ 84 w 264"/>
                <a:gd name="T29" fmla="*/ 237 h 237"/>
                <a:gd name="T30" fmla="*/ 171 w 264"/>
                <a:gd name="T3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37">
                  <a:moveTo>
                    <a:pt x="171" y="237"/>
                  </a:moveTo>
                  <a:lnTo>
                    <a:pt x="264" y="93"/>
                  </a:lnTo>
                  <a:lnTo>
                    <a:pt x="183" y="189"/>
                  </a:lnTo>
                  <a:lnTo>
                    <a:pt x="234" y="42"/>
                  </a:lnTo>
                  <a:lnTo>
                    <a:pt x="165" y="168"/>
                  </a:lnTo>
                  <a:lnTo>
                    <a:pt x="189" y="15"/>
                  </a:lnTo>
                  <a:lnTo>
                    <a:pt x="138" y="162"/>
                  </a:lnTo>
                  <a:lnTo>
                    <a:pt x="132" y="0"/>
                  </a:lnTo>
                  <a:lnTo>
                    <a:pt x="111" y="165"/>
                  </a:lnTo>
                  <a:lnTo>
                    <a:pt x="84" y="12"/>
                  </a:lnTo>
                  <a:lnTo>
                    <a:pt x="87" y="174"/>
                  </a:lnTo>
                  <a:lnTo>
                    <a:pt x="45" y="42"/>
                  </a:lnTo>
                  <a:lnTo>
                    <a:pt x="63" y="189"/>
                  </a:lnTo>
                  <a:lnTo>
                    <a:pt x="0" y="114"/>
                  </a:lnTo>
                  <a:lnTo>
                    <a:pt x="84" y="237"/>
                  </a:lnTo>
                  <a:lnTo>
                    <a:pt x="171" y="237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6" name="Freeform 208"/>
            <p:cNvSpPr>
              <a:spLocks/>
            </p:cNvSpPr>
            <p:nvPr/>
          </p:nvSpPr>
          <p:spPr bwMode="auto">
            <a:xfrm>
              <a:off x="2659" y="1988"/>
              <a:ext cx="221" cy="184"/>
            </a:xfrm>
            <a:custGeom>
              <a:avLst/>
              <a:gdLst>
                <a:gd name="T0" fmla="*/ 171 w 264"/>
                <a:gd name="T1" fmla="*/ 237 h 237"/>
                <a:gd name="T2" fmla="*/ 264 w 264"/>
                <a:gd name="T3" fmla="*/ 93 h 237"/>
                <a:gd name="T4" fmla="*/ 183 w 264"/>
                <a:gd name="T5" fmla="*/ 189 h 237"/>
                <a:gd name="T6" fmla="*/ 234 w 264"/>
                <a:gd name="T7" fmla="*/ 42 h 237"/>
                <a:gd name="T8" fmla="*/ 165 w 264"/>
                <a:gd name="T9" fmla="*/ 168 h 237"/>
                <a:gd name="T10" fmla="*/ 189 w 264"/>
                <a:gd name="T11" fmla="*/ 15 h 237"/>
                <a:gd name="T12" fmla="*/ 138 w 264"/>
                <a:gd name="T13" fmla="*/ 162 h 237"/>
                <a:gd name="T14" fmla="*/ 132 w 264"/>
                <a:gd name="T15" fmla="*/ 0 h 237"/>
                <a:gd name="T16" fmla="*/ 111 w 264"/>
                <a:gd name="T17" fmla="*/ 165 h 237"/>
                <a:gd name="T18" fmla="*/ 84 w 264"/>
                <a:gd name="T19" fmla="*/ 12 h 237"/>
                <a:gd name="T20" fmla="*/ 87 w 264"/>
                <a:gd name="T21" fmla="*/ 174 h 237"/>
                <a:gd name="T22" fmla="*/ 45 w 264"/>
                <a:gd name="T23" fmla="*/ 42 h 237"/>
                <a:gd name="T24" fmla="*/ 63 w 264"/>
                <a:gd name="T25" fmla="*/ 189 h 237"/>
                <a:gd name="T26" fmla="*/ 0 w 264"/>
                <a:gd name="T27" fmla="*/ 114 h 237"/>
                <a:gd name="T28" fmla="*/ 84 w 264"/>
                <a:gd name="T29" fmla="*/ 237 h 237"/>
                <a:gd name="T30" fmla="*/ 171 w 264"/>
                <a:gd name="T3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37">
                  <a:moveTo>
                    <a:pt x="171" y="237"/>
                  </a:moveTo>
                  <a:lnTo>
                    <a:pt x="264" y="93"/>
                  </a:lnTo>
                  <a:lnTo>
                    <a:pt x="183" y="189"/>
                  </a:lnTo>
                  <a:lnTo>
                    <a:pt x="234" y="42"/>
                  </a:lnTo>
                  <a:lnTo>
                    <a:pt x="165" y="168"/>
                  </a:lnTo>
                  <a:lnTo>
                    <a:pt x="189" y="15"/>
                  </a:lnTo>
                  <a:lnTo>
                    <a:pt x="138" y="162"/>
                  </a:lnTo>
                  <a:lnTo>
                    <a:pt x="132" y="0"/>
                  </a:lnTo>
                  <a:lnTo>
                    <a:pt x="111" y="165"/>
                  </a:lnTo>
                  <a:lnTo>
                    <a:pt x="84" y="12"/>
                  </a:lnTo>
                  <a:lnTo>
                    <a:pt x="87" y="174"/>
                  </a:lnTo>
                  <a:lnTo>
                    <a:pt x="45" y="42"/>
                  </a:lnTo>
                  <a:lnTo>
                    <a:pt x="63" y="189"/>
                  </a:lnTo>
                  <a:lnTo>
                    <a:pt x="0" y="114"/>
                  </a:lnTo>
                  <a:lnTo>
                    <a:pt x="84" y="237"/>
                  </a:lnTo>
                  <a:lnTo>
                    <a:pt x="171" y="237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" name="Freeform 209"/>
            <p:cNvSpPr>
              <a:spLocks/>
            </p:cNvSpPr>
            <p:nvPr/>
          </p:nvSpPr>
          <p:spPr bwMode="auto">
            <a:xfrm>
              <a:off x="2805" y="2120"/>
              <a:ext cx="221" cy="184"/>
            </a:xfrm>
            <a:custGeom>
              <a:avLst/>
              <a:gdLst>
                <a:gd name="T0" fmla="*/ 171 w 264"/>
                <a:gd name="T1" fmla="*/ 237 h 237"/>
                <a:gd name="T2" fmla="*/ 264 w 264"/>
                <a:gd name="T3" fmla="*/ 93 h 237"/>
                <a:gd name="T4" fmla="*/ 183 w 264"/>
                <a:gd name="T5" fmla="*/ 189 h 237"/>
                <a:gd name="T6" fmla="*/ 234 w 264"/>
                <a:gd name="T7" fmla="*/ 42 h 237"/>
                <a:gd name="T8" fmla="*/ 165 w 264"/>
                <a:gd name="T9" fmla="*/ 168 h 237"/>
                <a:gd name="T10" fmla="*/ 189 w 264"/>
                <a:gd name="T11" fmla="*/ 15 h 237"/>
                <a:gd name="T12" fmla="*/ 138 w 264"/>
                <a:gd name="T13" fmla="*/ 162 h 237"/>
                <a:gd name="T14" fmla="*/ 132 w 264"/>
                <a:gd name="T15" fmla="*/ 0 h 237"/>
                <a:gd name="T16" fmla="*/ 111 w 264"/>
                <a:gd name="T17" fmla="*/ 165 h 237"/>
                <a:gd name="T18" fmla="*/ 84 w 264"/>
                <a:gd name="T19" fmla="*/ 12 h 237"/>
                <a:gd name="T20" fmla="*/ 87 w 264"/>
                <a:gd name="T21" fmla="*/ 174 h 237"/>
                <a:gd name="T22" fmla="*/ 45 w 264"/>
                <a:gd name="T23" fmla="*/ 42 h 237"/>
                <a:gd name="T24" fmla="*/ 63 w 264"/>
                <a:gd name="T25" fmla="*/ 189 h 237"/>
                <a:gd name="T26" fmla="*/ 0 w 264"/>
                <a:gd name="T27" fmla="*/ 114 h 237"/>
                <a:gd name="T28" fmla="*/ 84 w 264"/>
                <a:gd name="T29" fmla="*/ 237 h 237"/>
                <a:gd name="T30" fmla="*/ 171 w 264"/>
                <a:gd name="T3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37">
                  <a:moveTo>
                    <a:pt x="171" y="237"/>
                  </a:moveTo>
                  <a:lnTo>
                    <a:pt x="264" y="93"/>
                  </a:lnTo>
                  <a:lnTo>
                    <a:pt x="183" y="189"/>
                  </a:lnTo>
                  <a:lnTo>
                    <a:pt x="234" y="42"/>
                  </a:lnTo>
                  <a:lnTo>
                    <a:pt x="165" y="168"/>
                  </a:lnTo>
                  <a:lnTo>
                    <a:pt x="189" y="15"/>
                  </a:lnTo>
                  <a:lnTo>
                    <a:pt x="138" y="162"/>
                  </a:lnTo>
                  <a:lnTo>
                    <a:pt x="132" y="0"/>
                  </a:lnTo>
                  <a:lnTo>
                    <a:pt x="111" y="165"/>
                  </a:lnTo>
                  <a:lnTo>
                    <a:pt x="84" y="12"/>
                  </a:lnTo>
                  <a:lnTo>
                    <a:pt x="87" y="174"/>
                  </a:lnTo>
                  <a:lnTo>
                    <a:pt x="45" y="42"/>
                  </a:lnTo>
                  <a:lnTo>
                    <a:pt x="63" y="189"/>
                  </a:lnTo>
                  <a:lnTo>
                    <a:pt x="0" y="114"/>
                  </a:lnTo>
                  <a:lnTo>
                    <a:pt x="84" y="237"/>
                  </a:lnTo>
                  <a:lnTo>
                    <a:pt x="171" y="237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8" name="Freeform 210"/>
            <p:cNvSpPr>
              <a:spLocks/>
            </p:cNvSpPr>
            <p:nvPr/>
          </p:nvSpPr>
          <p:spPr bwMode="auto">
            <a:xfrm>
              <a:off x="2952" y="2252"/>
              <a:ext cx="221" cy="183"/>
            </a:xfrm>
            <a:custGeom>
              <a:avLst/>
              <a:gdLst>
                <a:gd name="T0" fmla="*/ 171 w 264"/>
                <a:gd name="T1" fmla="*/ 237 h 237"/>
                <a:gd name="T2" fmla="*/ 264 w 264"/>
                <a:gd name="T3" fmla="*/ 93 h 237"/>
                <a:gd name="T4" fmla="*/ 183 w 264"/>
                <a:gd name="T5" fmla="*/ 189 h 237"/>
                <a:gd name="T6" fmla="*/ 234 w 264"/>
                <a:gd name="T7" fmla="*/ 42 h 237"/>
                <a:gd name="T8" fmla="*/ 165 w 264"/>
                <a:gd name="T9" fmla="*/ 168 h 237"/>
                <a:gd name="T10" fmla="*/ 189 w 264"/>
                <a:gd name="T11" fmla="*/ 15 h 237"/>
                <a:gd name="T12" fmla="*/ 138 w 264"/>
                <a:gd name="T13" fmla="*/ 162 h 237"/>
                <a:gd name="T14" fmla="*/ 132 w 264"/>
                <a:gd name="T15" fmla="*/ 0 h 237"/>
                <a:gd name="T16" fmla="*/ 111 w 264"/>
                <a:gd name="T17" fmla="*/ 165 h 237"/>
                <a:gd name="T18" fmla="*/ 84 w 264"/>
                <a:gd name="T19" fmla="*/ 12 h 237"/>
                <a:gd name="T20" fmla="*/ 87 w 264"/>
                <a:gd name="T21" fmla="*/ 174 h 237"/>
                <a:gd name="T22" fmla="*/ 45 w 264"/>
                <a:gd name="T23" fmla="*/ 42 h 237"/>
                <a:gd name="T24" fmla="*/ 63 w 264"/>
                <a:gd name="T25" fmla="*/ 189 h 237"/>
                <a:gd name="T26" fmla="*/ 0 w 264"/>
                <a:gd name="T27" fmla="*/ 114 h 237"/>
                <a:gd name="T28" fmla="*/ 84 w 264"/>
                <a:gd name="T29" fmla="*/ 237 h 237"/>
                <a:gd name="T30" fmla="*/ 171 w 264"/>
                <a:gd name="T3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37">
                  <a:moveTo>
                    <a:pt x="171" y="237"/>
                  </a:moveTo>
                  <a:lnTo>
                    <a:pt x="264" y="93"/>
                  </a:lnTo>
                  <a:lnTo>
                    <a:pt x="183" y="189"/>
                  </a:lnTo>
                  <a:lnTo>
                    <a:pt x="234" y="42"/>
                  </a:lnTo>
                  <a:lnTo>
                    <a:pt x="165" y="168"/>
                  </a:lnTo>
                  <a:lnTo>
                    <a:pt x="189" y="15"/>
                  </a:lnTo>
                  <a:lnTo>
                    <a:pt x="138" y="162"/>
                  </a:lnTo>
                  <a:lnTo>
                    <a:pt x="132" y="0"/>
                  </a:lnTo>
                  <a:lnTo>
                    <a:pt x="111" y="165"/>
                  </a:lnTo>
                  <a:lnTo>
                    <a:pt x="84" y="12"/>
                  </a:lnTo>
                  <a:lnTo>
                    <a:pt x="87" y="174"/>
                  </a:lnTo>
                  <a:lnTo>
                    <a:pt x="45" y="42"/>
                  </a:lnTo>
                  <a:lnTo>
                    <a:pt x="63" y="189"/>
                  </a:lnTo>
                  <a:lnTo>
                    <a:pt x="0" y="114"/>
                  </a:lnTo>
                  <a:lnTo>
                    <a:pt x="84" y="237"/>
                  </a:lnTo>
                  <a:lnTo>
                    <a:pt x="171" y="237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9" name="Freeform 211"/>
            <p:cNvSpPr>
              <a:spLocks/>
            </p:cNvSpPr>
            <p:nvPr/>
          </p:nvSpPr>
          <p:spPr bwMode="auto">
            <a:xfrm>
              <a:off x="3098" y="2383"/>
              <a:ext cx="221" cy="184"/>
            </a:xfrm>
            <a:custGeom>
              <a:avLst/>
              <a:gdLst>
                <a:gd name="T0" fmla="*/ 171 w 264"/>
                <a:gd name="T1" fmla="*/ 237 h 237"/>
                <a:gd name="T2" fmla="*/ 264 w 264"/>
                <a:gd name="T3" fmla="*/ 93 h 237"/>
                <a:gd name="T4" fmla="*/ 183 w 264"/>
                <a:gd name="T5" fmla="*/ 189 h 237"/>
                <a:gd name="T6" fmla="*/ 234 w 264"/>
                <a:gd name="T7" fmla="*/ 42 h 237"/>
                <a:gd name="T8" fmla="*/ 165 w 264"/>
                <a:gd name="T9" fmla="*/ 168 h 237"/>
                <a:gd name="T10" fmla="*/ 189 w 264"/>
                <a:gd name="T11" fmla="*/ 15 h 237"/>
                <a:gd name="T12" fmla="*/ 138 w 264"/>
                <a:gd name="T13" fmla="*/ 162 h 237"/>
                <a:gd name="T14" fmla="*/ 132 w 264"/>
                <a:gd name="T15" fmla="*/ 0 h 237"/>
                <a:gd name="T16" fmla="*/ 111 w 264"/>
                <a:gd name="T17" fmla="*/ 165 h 237"/>
                <a:gd name="T18" fmla="*/ 84 w 264"/>
                <a:gd name="T19" fmla="*/ 12 h 237"/>
                <a:gd name="T20" fmla="*/ 87 w 264"/>
                <a:gd name="T21" fmla="*/ 174 h 237"/>
                <a:gd name="T22" fmla="*/ 45 w 264"/>
                <a:gd name="T23" fmla="*/ 42 h 237"/>
                <a:gd name="T24" fmla="*/ 63 w 264"/>
                <a:gd name="T25" fmla="*/ 189 h 237"/>
                <a:gd name="T26" fmla="*/ 0 w 264"/>
                <a:gd name="T27" fmla="*/ 114 h 237"/>
                <a:gd name="T28" fmla="*/ 84 w 264"/>
                <a:gd name="T29" fmla="*/ 237 h 237"/>
                <a:gd name="T30" fmla="*/ 171 w 264"/>
                <a:gd name="T3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37">
                  <a:moveTo>
                    <a:pt x="171" y="237"/>
                  </a:moveTo>
                  <a:lnTo>
                    <a:pt x="264" y="93"/>
                  </a:lnTo>
                  <a:lnTo>
                    <a:pt x="183" y="189"/>
                  </a:lnTo>
                  <a:lnTo>
                    <a:pt x="234" y="42"/>
                  </a:lnTo>
                  <a:lnTo>
                    <a:pt x="165" y="168"/>
                  </a:lnTo>
                  <a:lnTo>
                    <a:pt x="189" y="15"/>
                  </a:lnTo>
                  <a:lnTo>
                    <a:pt x="138" y="162"/>
                  </a:lnTo>
                  <a:lnTo>
                    <a:pt x="132" y="0"/>
                  </a:lnTo>
                  <a:lnTo>
                    <a:pt x="111" y="165"/>
                  </a:lnTo>
                  <a:lnTo>
                    <a:pt x="84" y="12"/>
                  </a:lnTo>
                  <a:lnTo>
                    <a:pt x="87" y="174"/>
                  </a:lnTo>
                  <a:lnTo>
                    <a:pt x="45" y="42"/>
                  </a:lnTo>
                  <a:lnTo>
                    <a:pt x="63" y="189"/>
                  </a:lnTo>
                  <a:lnTo>
                    <a:pt x="0" y="114"/>
                  </a:lnTo>
                  <a:lnTo>
                    <a:pt x="84" y="237"/>
                  </a:lnTo>
                  <a:lnTo>
                    <a:pt x="171" y="237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0" name="Freeform 212"/>
            <p:cNvSpPr>
              <a:spLocks/>
            </p:cNvSpPr>
            <p:nvPr/>
          </p:nvSpPr>
          <p:spPr bwMode="auto">
            <a:xfrm>
              <a:off x="3288" y="2256"/>
              <a:ext cx="221" cy="183"/>
            </a:xfrm>
            <a:custGeom>
              <a:avLst/>
              <a:gdLst>
                <a:gd name="T0" fmla="*/ 171 w 264"/>
                <a:gd name="T1" fmla="*/ 237 h 237"/>
                <a:gd name="T2" fmla="*/ 264 w 264"/>
                <a:gd name="T3" fmla="*/ 93 h 237"/>
                <a:gd name="T4" fmla="*/ 183 w 264"/>
                <a:gd name="T5" fmla="*/ 189 h 237"/>
                <a:gd name="T6" fmla="*/ 234 w 264"/>
                <a:gd name="T7" fmla="*/ 42 h 237"/>
                <a:gd name="T8" fmla="*/ 165 w 264"/>
                <a:gd name="T9" fmla="*/ 168 h 237"/>
                <a:gd name="T10" fmla="*/ 189 w 264"/>
                <a:gd name="T11" fmla="*/ 15 h 237"/>
                <a:gd name="T12" fmla="*/ 138 w 264"/>
                <a:gd name="T13" fmla="*/ 162 h 237"/>
                <a:gd name="T14" fmla="*/ 132 w 264"/>
                <a:gd name="T15" fmla="*/ 0 h 237"/>
                <a:gd name="T16" fmla="*/ 111 w 264"/>
                <a:gd name="T17" fmla="*/ 165 h 237"/>
                <a:gd name="T18" fmla="*/ 84 w 264"/>
                <a:gd name="T19" fmla="*/ 12 h 237"/>
                <a:gd name="T20" fmla="*/ 87 w 264"/>
                <a:gd name="T21" fmla="*/ 174 h 237"/>
                <a:gd name="T22" fmla="*/ 45 w 264"/>
                <a:gd name="T23" fmla="*/ 42 h 237"/>
                <a:gd name="T24" fmla="*/ 63 w 264"/>
                <a:gd name="T25" fmla="*/ 189 h 237"/>
                <a:gd name="T26" fmla="*/ 0 w 264"/>
                <a:gd name="T27" fmla="*/ 114 h 237"/>
                <a:gd name="T28" fmla="*/ 84 w 264"/>
                <a:gd name="T29" fmla="*/ 237 h 237"/>
                <a:gd name="T30" fmla="*/ 171 w 264"/>
                <a:gd name="T3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37">
                  <a:moveTo>
                    <a:pt x="171" y="237"/>
                  </a:moveTo>
                  <a:lnTo>
                    <a:pt x="264" y="93"/>
                  </a:lnTo>
                  <a:lnTo>
                    <a:pt x="183" y="189"/>
                  </a:lnTo>
                  <a:lnTo>
                    <a:pt x="234" y="42"/>
                  </a:lnTo>
                  <a:lnTo>
                    <a:pt x="165" y="168"/>
                  </a:lnTo>
                  <a:lnTo>
                    <a:pt x="189" y="15"/>
                  </a:lnTo>
                  <a:lnTo>
                    <a:pt x="138" y="162"/>
                  </a:lnTo>
                  <a:lnTo>
                    <a:pt x="132" y="0"/>
                  </a:lnTo>
                  <a:lnTo>
                    <a:pt x="111" y="165"/>
                  </a:lnTo>
                  <a:lnTo>
                    <a:pt x="84" y="12"/>
                  </a:lnTo>
                  <a:lnTo>
                    <a:pt x="87" y="174"/>
                  </a:lnTo>
                  <a:lnTo>
                    <a:pt x="45" y="42"/>
                  </a:lnTo>
                  <a:lnTo>
                    <a:pt x="63" y="189"/>
                  </a:lnTo>
                  <a:lnTo>
                    <a:pt x="0" y="114"/>
                  </a:lnTo>
                  <a:lnTo>
                    <a:pt x="84" y="237"/>
                  </a:lnTo>
                  <a:lnTo>
                    <a:pt x="171" y="237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" name="Freeform 213"/>
            <p:cNvSpPr>
              <a:spLocks/>
            </p:cNvSpPr>
            <p:nvPr/>
          </p:nvSpPr>
          <p:spPr bwMode="auto">
            <a:xfrm>
              <a:off x="2455" y="2128"/>
              <a:ext cx="221" cy="184"/>
            </a:xfrm>
            <a:custGeom>
              <a:avLst/>
              <a:gdLst>
                <a:gd name="T0" fmla="*/ 171 w 264"/>
                <a:gd name="T1" fmla="*/ 237 h 237"/>
                <a:gd name="T2" fmla="*/ 264 w 264"/>
                <a:gd name="T3" fmla="*/ 93 h 237"/>
                <a:gd name="T4" fmla="*/ 183 w 264"/>
                <a:gd name="T5" fmla="*/ 189 h 237"/>
                <a:gd name="T6" fmla="*/ 234 w 264"/>
                <a:gd name="T7" fmla="*/ 42 h 237"/>
                <a:gd name="T8" fmla="*/ 165 w 264"/>
                <a:gd name="T9" fmla="*/ 168 h 237"/>
                <a:gd name="T10" fmla="*/ 189 w 264"/>
                <a:gd name="T11" fmla="*/ 15 h 237"/>
                <a:gd name="T12" fmla="*/ 138 w 264"/>
                <a:gd name="T13" fmla="*/ 162 h 237"/>
                <a:gd name="T14" fmla="*/ 132 w 264"/>
                <a:gd name="T15" fmla="*/ 0 h 237"/>
                <a:gd name="T16" fmla="*/ 111 w 264"/>
                <a:gd name="T17" fmla="*/ 165 h 237"/>
                <a:gd name="T18" fmla="*/ 84 w 264"/>
                <a:gd name="T19" fmla="*/ 12 h 237"/>
                <a:gd name="T20" fmla="*/ 87 w 264"/>
                <a:gd name="T21" fmla="*/ 174 h 237"/>
                <a:gd name="T22" fmla="*/ 45 w 264"/>
                <a:gd name="T23" fmla="*/ 42 h 237"/>
                <a:gd name="T24" fmla="*/ 63 w 264"/>
                <a:gd name="T25" fmla="*/ 189 h 237"/>
                <a:gd name="T26" fmla="*/ 0 w 264"/>
                <a:gd name="T27" fmla="*/ 114 h 237"/>
                <a:gd name="T28" fmla="*/ 84 w 264"/>
                <a:gd name="T29" fmla="*/ 237 h 237"/>
                <a:gd name="T30" fmla="*/ 171 w 264"/>
                <a:gd name="T3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37">
                  <a:moveTo>
                    <a:pt x="171" y="237"/>
                  </a:moveTo>
                  <a:lnTo>
                    <a:pt x="264" y="93"/>
                  </a:lnTo>
                  <a:lnTo>
                    <a:pt x="183" y="189"/>
                  </a:lnTo>
                  <a:lnTo>
                    <a:pt x="234" y="42"/>
                  </a:lnTo>
                  <a:lnTo>
                    <a:pt x="165" y="168"/>
                  </a:lnTo>
                  <a:lnTo>
                    <a:pt x="189" y="15"/>
                  </a:lnTo>
                  <a:lnTo>
                    <a:pt x="138" y="162"/>
                  </a:lnTo>
                  <a:lnTo>
                    <a:pt x="132" y="0"/>
                  </a:lnTo>
                  <a:lnTo>
                    <a:pt x="111" y="165"/>
                  </a:lnTo>
                  <a:lnTo>
                    <a:pt x="84" y="12"/>
                  </a:lnTo>
                  <a:lnTo>
                    <a:pt x="87" y="174"/>
                  </a:lnTo>
                  <a:lnTo>
                    <a:pt x="45" y="42"/>
                  </a:lnTo>
                  <a:lnTo>
                    <a:pt x="63" y="189"/>
                  </a:lnTo>
                  <a:lnTo>
                    <a:pt x="0" y="114"/>
                  </a:lnTo>
                  <a:lnTo>
                    <a:pt x="84" y="237"/>
                  </a:lnTo>
                  <a:lnTo>
                    <a:pt x="171" y="237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" name="Freeform 214"/>
            <p:cNvSpPr>
              <a:spLocks/>
            </p:cNvSpPr>
            <p:nvPr/>
          </p:nvSpPr>
          <p:spPr bwMode="auto">
            <a:xfrm>
              <a:off x="2601" y="2260"/>
              <a:ext cx="221" cy="183"/>
            </a:xfrm>
            <a:custGeom>
              <a:avLst/>
              <a:gdLst>
                <a:gd name="T0" fmla="*/ 171 w 264"/>
                <a:gd name="T1" fmla="*/ 237 h 237"/>
                <a:gd name="T2" fmla="*/ 264 w 264"/>
                <a:gd name="T3" fmla="*/ 93 h 237"/>
                <a:gd name="T4" fmla="*/ 183 w 264"/>
                <a:gd name="T5" fmla="*/ 189 h 237"/>
                <a:gd name="T6" fmla="*/ 234 w 264"/>
                <a:gd name="T7" fmla="*/ 42 h 237"/>
                <a:gd name="T8" fmla="*/ 165 w 264"/>
                <a:gd name="T9" fmla="*/ 168 h 237"/>
                <a:gd name="T10" fmla="*/ 189 w 264"/>
                <a:gd name="T11" fmla="*/ 15 h 237"/>
                <a:gd name="T12" fmla="*/ 138 w 264"/>
                <a:gd name="T13" fmla="*/ 162 h 237"/>
                <a:gd name="T14" fmla="*/ 132 w 264"/>
                <a:gd name="T15" fmla="*/ 0 h 237"/>
                <a:gd name="T16" fmla="*/ 111 w 264"/>
                <a:gd name="T17" fmla="*/ 165 h 237"/>
                <a:gd name="T18" fmla="*/ 84 w 264"/>
                <a:gd name="T19" fmla="*/ 12 h 237"/>
                <a:gd name="T20" fmla="*/ 87 w 264"/>
                <a:gd name="T21" fmla="*/ 174 h 237"/>
                <a:gd name="T22" fmla="*/ 45 w 264"/>
                <a:gd name="T23" fmla="*/ 42 h 237"/>
                <a:gd name="T24" fmla="*/ 63 w 264"/>
                <a:gd name="T25" fmla="*/ 189 h 237"/>
                <a:gd name="T26" fmla="*/ 0 w 264"/>
                <a:gd name="T27" fmla="*/ 114 h 237"/>
                <a:gd name="T28" fmla="*/ 84 w 264"/>
                <a:gd name="T29" fmla="*/ 237 h 237"/>
                <a:gd name="T30" fmla="*/ 171 w 264"/>
                <a:gd name="T3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37">
                  <a:moveTo>
                    <a:pt x="171" y="237"/>
                  </a:moveTo>
                  <a:lnTo>
                    <a:pt x="264" y="93"/>
                  </a:lnTo>
                  <a:lnTo>
                    <a:pt x="183" y="189"/>
                  </a:lnTo>
                  <a:lnTo>
                    <a:pt x="234" y="42"/>
                  </a:lnTo>
                  <a:lnTo>
                    <a:pt x="165" y="168"/>
                  </a:lnTo>
                  <a:lnTo>
                    <a:pt x="189" y="15"/>
                  </a:lnTo>
                  <a:lnTo>
                    <a:pt x="138" y="162"/>
                  </a:lnTo>
                  <a:lnTo>
                    <a:pt x="132" y="0"/>
                  </a:lnTo>
                  <a:lnTo>
                    <a:pt x="111" y="165"/>
                  </a:lnTo>
                  <a:lnTo>
                    <a:pt x="84" y="12"/>
                  </a:lnTo>
                  <a:lnTo>
                    <a:pt x="87" y="174"/>
                  </a:lnTo>
                  <a:lnTo>
                    <a:pt x="45" y="42"/>
                  </a:lnTo>
                  <a:lnTo>
                    <a:pt x="63" y="189"/>
                  </a:lnTo>
                  <a:lnTo>
                    <a:pt x="0" y="114"/>
                  </a:lnTo>
                  <a:lnTo>
                    <a:pt x="84" y="237"/>
                  </a:lnTo>
                  <a:lnTo>
                    <a:pt x="171" y="237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" name="Freeform 215"/>
            <p:cNvSpPr>
              <a:spLocks/>
            </p:cNvSpPr>
            <p:nvPr/>
          </p:nvSpPr>
          <p:spPr bwMode="auto">
            <a:xfrm>
              <a:off x="2747" y="2391"/>
              <a:ext cx="221" cy="184"/>
            </a:xfrm>
            <a:custGeom>
              <a:avLst/>
              <a:gdLst>
                <a:gd name="T0" fmla="*/ 171 w 264"/>
                <a:gd name="T1" fmla="*/ 237 h 237"/>
                <a:gd name="T2" fmla="*/ 264 w 264"/>
                <a:gd name="T3" fmla="*/ 93 h 237"/>
                <a:gd name="T4" fmla="*/ 183 w 264"/>
                <a:gd name="T5" fmla="*/ 189 h 237"/>
                <a:gd name="T6" fmla="*/ 234 w 264"/>
                <a:gd name="T7" fmla="*/ 42 h 237"/>
                <a:gd name="T8" fmla="*/ 165 w 264"/>
                <a:gd name="T9" fmla="*/ 168 h 237"/>
                <a:gd name="T10" fmla="*/ 189 w 264"/>
                <a:gd name="T11" fmla="*/ 15 h 237"/>
                <a:gd name="T12" fmla="*/ 138 w 264"/>
                <a:gd name="T13" fmla="*/ 162 h 237"/>
                <a:gd name="T14" fmla="*/ 132 w 264"/>
                <a:gd name="T15" fmla="*/ 0 h 237"/>
                <a:gd name="T16" fmla="*/ 111 w 264"/>
                <a:gd name="T17" fmla="*/ 165 h 237"/>
                <a:gd name="T18" fmla="*/ 84 w 264"/>
                <a:gd name="T19" fmla="*/ 12 h 237"/>
                <a:gd name="T20" fmla="*/ 87 w 264"/>
                <a:gd name="T21" fmla="*/ 174 h 237"/>
                <a:gd name="T22" fmla="*/ 45 w 264"/>
                <a:gd name="T23" fmla="*/ 42 h 237"/>
                <a:gd name="T24" fmla="*/ 63 w 264"/>
                <a:gd name="T25" fmla="*/ 189 h 237"/>
                <a:gd name="T26" fmla="*/ 0 w 264"/>
                <a:gd name="T27" fmla="*/ 114 h 237"/>
                <a:gd name="T28" fmla="*/ 84 w 264"/>
                <a:gd name="T29" fmla="*/ 237 h 237"/>
                <a:gd name="T30" fmla="*/ 171 w 264"/>
                <a:gd name="T3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37">
                  <a:moveTo>
                    <a:pt x="171" y="237"/>
                  </a:moveTo>
                  <a:lnTo>
                    <a:pt x="264" y="93"/>
                  </a:lnTo>
                  <a:lnTo>
                    <a:pt x="183" y="189"/>
                  </a:lnTo>
                  <a:lnTo>
                    <a:pt x="234" y="42"/>
                  </a:lnTo>
                  <a:lnTo>
                    <a:pt x="165" y="168"/>
                  </a:lnTo>
                  <a:lnTo>
                    <a:pt x="189" y="15"/>
                  </a:lnTo>
                  <a:lnTo>
                    <a:pt x="138" y="162"/>
                  </a:lnTo>
                  <a:lnTo>
                    <a:pt x="132" y="0"/>
                  </a:lnTo>
                  <a:lnTo>
                    <a:pt x="111" y="165"/>
                  </a:lnTo>
                  <a:lnTo>
                    <a:pt x="84" y="12"/>
                  </a:lnTo>
                  <a:lnTo>
                    <a:pt x="87" y="174"/>
                  </a:lnTo>
                  <a:lnTo>
                    <a:pt x="45" y="42"/>
                  </a:lnTo>
                  <a:lnTo>
                    <a:pt x="63" y="189"/>
                  </a:lnTo>
                  <a:lnTo>
                    <a:pt x="0" y="114"/>
                  </a:lnTo>
                  <a:lnTo>
                    <a:pt x="84" y="237"/>
                  </a:lnTo>
                  <a:lnTo>
                    <a:pt x="171" y="237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4" name="Freeform 216"/>
            <p:cNvSpPr>
              <a:spLocks/>
            </p:cNvSpPr>
            <p:nvPr/>
          </p:nvSpPr>
          <p:spPr bwMode="auto">
            <a:xfrm>
              <a:off x="2249" y="2278"/>
              <a:ext cx="221" cy="183"/>
            </a:xfrm>
            <a:custGeom>
              <a:avLst/>
              <a:gdLst>
                <a:gd name="T0" fmla="*/ 171 w 264"/>
                <a:gd name="T1" fmla="*/ 237 h 237"/>
                <a:gd name="T2" fmla="*/ 264 w 264"/>
                <a:gd name="T3" fmla="*/ 93 h 237"/>
                <a:gd name="T4" fmla="*/ 183 w 264"/>
                <a:gd name="T5" fmla="*/ 189 h 237"/>
                <a:gd name="T6" fmla="*/ 234 w 264"/>
                <a:gd name="T7" fmla="*/ 42 h 237"/>
                <a:gd name="T8" fmla="*/ 165 w 264"/>
                <a:gd name="T9" fmla="*/ 168 h 237"/>
                <a:gd name="T10" fmla="*/ 189 w 264"/>
                <a:gd name="T11" fmla="*/ 15 h 237"/>
                <a:gd name="T12" fmla="*/ 138 w 264"/>
                <a:gd name="T13" fmla="*/ 162 h 237"/>
                <a:gd name="T14" fmla="*/ 132 w 264"/>
                <a:gd name="T15" fmla="*/ 0 h 237"/>
                <a:gd name="T16" fmla="*/ 111 w 264"/>
                <a:gd name="T17" fmla="*/ 165 h 237"/>
                <a:gd name="T18" fmla="*/ 84 w 264"/>
                <a:gd name="T19" fmla="*/ 12 h 237"/>
                <a:gd name="T20" fmla="*/ 87 w 264"/>
                <a:gd name="T21" fmla="*/ 174 h 237"/>
                <a:gd name="T22" fmla="*/ 45 w 264"/>
                <a:gd name="T23" fmla="*/ 42 h 237"/>
                <a:gd name="T24" fmla="*/ 63 w 264"/>
                <a:gd name="T25" fmla="*/ 189 h 237"/>
                <a:gd name="T26" fmla="*/ 0 w 264"/>
                <a:gd name="T27" fmla="*/ 114 h 237"/>
                <a:gd name="T28" fmla="*/ 84 w 264"/>
                <a:gd name="T29" fmla="*/ 237 h 237"/>
                <a:gd name="T30" fmla="*/ 171 w 264"/>
                <a:gd name="T3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37">
                  <a:moveTo>
                    <a:pt x="171" y="237"/>
                  </a:moveTo>
                  <a:lnTo>
                    <a:pt x="264" y="93"/>
                  </a:lnTo>
                  <a:lnTo>
                    <a:pt x="183" y="189"/>
                  </a:lnTo>
                  <a:lnTo>
                    <a:pt x="234" y="42"/>
                  </a:lnTo>
                  <a:lnTo>
                    <a:pt x="165" y="168"/>
                  </a:lnTo>
                  <a:lnTo>
                    <a:pt x="189" y="15"/>
                  </a:lnTo>
                  <a:lnTo>
                    <a:pt x="138" y="162"/>
                  </a:lnTo>
                  <a:lnTo>
                    <a:pt x="132" y="0"/>
                  </a:lnTo>
                  <a:lnTo>
                    <a:pt x="111" y="165"/>
                  </a:lnTo>
                  <a:lnTo>
                    <a:pt x="84" y="12"/>
                  </a:lnTo>
                  <a:lnTo>
                    <a:pt x="87" y="174"/>
                  </a:lnTo>
                  <a:lnTo>
                    <a:pt x="45" y="42"/>
                  </a:lnTo>
                  <a:lnTo>
                    <a:pt x="63" y="189"/>
                  </a:lnTo>
                  <a:lnTo>
                    <a:pt x="0" y="114"/>
                  </a:lnTo>
                  <a:lnTo>
                    <a:pt x="84" y="237"/>
                  </a:lnTo>
                  <a:lnTo>
                    <a:pt x="171" y="237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5" name="Freeform 217"/>
            <p:cNvSpPr>
              <a:spLocks/>
            </p:cNvSpPr>
            <p:nvPr/>
          </p:nvSpPr>
          <p:spPr bwMode="auto">
            <a:xfrm>
              <a:off x="2376" y="2391"/>
              <a:ext cx="221" cy="184"/>
            </a:xfrm>
            <a:custGeom>
              <a:avLst/>
              <a:gdLst>
                <a:gd name="T0" fmla="*/ 171 w 264"/>
                <a:gd name="T1" fmla="*/ 237 h 237"/>
                <a:gd name="T2" fmla="*/ 264 w 264"/>
                <a:gd name="T3" fmla="*/ 93 h 237"/>
                <a:gd name="T4" fmla="*/ 183 w 264"/>
                <a:gd name="T5" fmla="*/ 189 h 237"/>
                <a:gd name="T6" fmla="*/ 234 w 264"/>
                <a:gd name="T7" fmla="*/ 42 h 237"/>
                <a:gd name="T8" fmla="*/ 165 w 264"/>
                <a:gd name="T9" fmla="*/ 168 h 237"/>
                <a:gd name="T10" fmla="*/ 189 w 264"/>
                <a:gd name="T11" fmla="*/ 15 h 237"/>
                <a:gd name="T12" fmla="*/ 138 w 264"/>
                <a:gd name="T13" fmla="*/ 162 h 237"/>
                <a:gd name="T14" fmla="*/ 132 w 264"/>
                <a:gd name="T15" fmla="*/ 0 h 237"/>
                <a:gd name="T16" fmla="*/ 111 w 264"/>
                <a:gd name="T17" fmla="*/ 165 h 237"/>
                <a:gd name="T18" fmla="*/ 84 w 264"/>
                <a:gd name="T19" fmla="*/ 12 h 237"/>
                <a:gd name="T20" fmla="*/ 87 w 264"/>
                <a:gd name="T21" fmla="*/ 174 h 237"/>
                <a:gd name="T22" fmla="*/ 45 w 264"/>
                <a:gd name="T23" fmla="*/ 42 h 237"/>
                <a:gd name="T24" fmla="*/ 63 w 264"/>
                <a:gd name="T25" fmla="*/ 189 h 237"/>
                <a:gd name="T26" fmla="*/ 0 w 264"/>
                <a:gd name="T27" fmla="*/ 114 h 237"/>
                <a:gd name="T28" fmla="*/ 84 w 264"/>
                <a:gd name="T29" fmla="*/ 237 h 237"/>
                <a:gd name="T30" fmla="*/ 171 w 264"/>
                <a:gd name="T3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37">
                  <a:moveTo>
                    <a:pt x="171" y="237"/>
                  </a:moveTo>
                  <a:lnTo>
                    <a:pt x="264" y="93"/>
                  </a:lnTo>
                  <a:lnTo>
                    <a:pt x="183" y="189"/>
                  </a:lnTo>
                  <a:lnTo>
                    <a:pt x="234" y="42"/>
                  </a:lnTo>
                  <a:lnTo>
                    <a:pt x="165" y="168"/>
                  </a:lnTo>
                  <a:lnTo>
                    <a:pt x="189" y="15"/>
                  </a:lnTo>
                  <a:lnTo>
                    <a:pt x="138" y="162"/>
                  </a:lnTo>
                  <a:lnTo>
                    <a:pt x="132" y="0"/>
                  </a:lnTo>
                  <a:lnTo>
                    <a:pt x="111" y="165"/>
                  </a:lnTo>
                  <a:lnTo>
                    <a:pt x="84" y="12"/>
                  </a:lnTo>
                  <a:lnTo>
                    <a:pt x="87" y="174"/>
                  </a:lnTo>
                  <a:lnTo>
                    <a:pt x="45" y="42"/>
                  </a:lnTo>
                  <a:lnTo>
                    <a:pt x="63" y="189"/>
                  </a:lnTo>
                  <a:lnTo>
                    <a:pt x="0" y="114"/>
                  </a:lnTo>
                  <a:lnTo>
                    <a:pt x="84" y="237"/>
                  </a:lnTo>
                  <a:lnTo>
                    <a:pt x="171" y="237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116" name="AutoShape 218"/>
            <p:cNvCxnSpPr>
              <a:cxnSpLocks noChangeShapeType="1"/>
              <a:stCxn id="88" idx="1"/>
              <a:endCxn id="87" idx="1"/>
            </p:cNvCxnSpPr>
            <p:nvPr/>
          </p:nvCxnSpPr>
          <p:spPr bwMode="auto">
            <a:xfrm flipV="1">
              <a:off x="575" y="3011"/>
              <a:ext cx="2684" cy="7"/>
            </a:xfrm>
            <a:prstGeom prst="straightConnector1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117" name="Group 235"/>
            <p:cNvGrpSpPr>
              <a:grpSpLocks/>
            </p:cNvGrpSpPr>
            <p:nvPr/>
          </p:nvGrpSpPr>
          <p:grpSpPr bwMode="auto">
            <a:xfrm>
              <a:off x="1428" y="1549"/>
              <a:ext cx="3267" cy="566"/>
              <a:chOff x="1428" y="1549"/>
              <a:chExt cx="3267" cy="566"/>
            </a:xfrm>
          </p:grpSpPr>
          <p:sp>
            <p:nvSpPr>
              <p:cNvPr id="136" name="Freeform 232"/>
              <p:cNvSpPr>
                <a:spLocks/>
              </p:cNvSpPr>
              <p:nvPr/>
            </p:nvSpPr>
            <p:spPr bwMode="auto">
              <a:xfrm>
                <a:off x="1428" y="1549"/>
                <a:ext cx="3267" cy="566"/>
              </a:xfrm>
              <a:custGeom>
                <a:avLst/>
                <a:gdLst>
                  <a:gd name="T0" fmla="*/ 0 w 3267"/>
                  <a:gd name="T1" fmla="*/ 458 h 566"/>
                  <a:gd name="T2" fmla="*/ 141 w 3267"/>
                  <a:gd name="T3" fmla="*/ 365 h 566"/>
                  <a:gd name="T4" fmla="*/ 318 w 3267"/>
                  <a:gd name="T5" fmla="*/ 400 h 566"/>
                  <a:gd name="T6" fmla="*/ 545 w 3267"/>
                  <a:gd name="T7" fmla="*/ 428 h 566"/>
                  <a:gd name="T8" fmla="*/ 804 w 3267"/>
                  <a:gd name="T9" fmla="*/ 205 h 566"/>
                  <a:gd name="T10" fmla="*/ 1089 w 3267"/>
                  <a:gd name="T11" fmla="*/ 156 h 566"/>
                  <a:gd name="T12" fmla="*/ 1180 w 3267"/>
                  <a:gd name="T13" fmla="*/ 156 h 566"/>
                  <a:gd name="T14" fmla="*/ 1634 w 3267"/>
                  <a:gd name="T15" fmla="*/ 20 h 566"/>
                  <a:gd name="T16" fmla="*/ 2937 w 3267"/>
                  <a:gd name="T17" fmla="*/ 37 h 566"/>
                  <a:gd name="T18" fmla="*/ 3267 w 3267"/>
                  <a:gd name="T19" fmla="*/ 65 h 566"/>
                  <a:gd name="T20" fmla="*/ 3221 w 3267"/>
                  <a:gd name="T21" fmla="*/ 201 h 566"/>
                  <a:gd name="T22" fmla="*/ 3135 w 3267"/>
                  <a:gd name="T23" fmla="*/ 172 h 566"/>
                  <a:gd name="T24" fmla="*/ 1749 w 3267"/>
                  <a:gd name="T25" fmla="*/ 139 h 566"/>
                  <a:gd name="T26" fmla="*/ 1242 w 3267"/>
                  <a:gd name="T27" fmla="*/ 277 h 566"/>
                  <a:gd name="T28" fmla="*/ 1089 w 3267"/>
                  <a:gd name="T29" fmla="*/ 292 h 566"/>
                  <a:gd name="T30" fmla="*/ 897 w 3267"/>
                  <a:gd name="T31" fmla="*/ 313 h 566"/>
                  <a:gd name="T32" fmla="*/ 780 w 3267"/>
                  <a:gd name="T33" fmla="*/ 409 h 566"/>
                  <a:gd name="T34" fmla="*/ 690 w 3267"/>
                  <a:gd name="T35" fmla="*/ 490 h 566"/>
                  <a:gd name="T36" fmla="*/ 545 w 3267"/>
                  <a:gd name="T37" fmla="*/ 564 h 566"/>
                  <a:gd name="T38" fmla="*/ 315 w 3267"/>
                  <a:gd name="T39" fmla="*/ 529 h 566"/>
                  <a:gd name="T40" fmla="*/ 135 w 3267"/>
                  <a:gd name="T41" fmla="*/ 493 h 566"/>
                  <a:gd name="T42" fmla="*/ 0 w 3267"/>
                  <a:gd name="T43" fmla="*/ 458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67" h="566">
                    <a:moveTo>
                      <a:pt x="0" y="458"/>
                    </a:moveTo>
                    <a:lnTo>
                      <a:pt x="141" y="365"/>
                    </a:lnTo>
                    <a:lnTo>
                      <a:pt x="318" y="400"/>
                    </a:lnTo>
                    <a:lnTo>
                      <a:pt x="545" y="428"/>
                    </a:lnTo>
                    <a:cubicBezTo>
                      <a:pt x="626" y="396"/>
                      <a:pt x="713" y="250"/>
                      <a:pt x="804" y="205"/>
                    </a:cubicBezTo>
                    <a:cubicBezTo>
                      <a:pt x="895" y="160"/>
                      <a:pt x="1026" y="164"/>
                      <a:pt x="1089" y="156"/>
                    </a:cubicBezTo>
                    <a:cubicBezTo>
                      <a:pt x="1152" y="148"/>
                      <a:pt x="1085" y="155"/>
                      <a:pt x="1180" y="156"/>
                    </a:cubicBezTo>
                    <a:cubicBezTo>
                      <a:pt x="1275" y="157"/>
                      <a:pt x="1341" y="40"/>
                      <a:pt x="1634" y="20"/>
                    </a:cubicBezTo>
                    <a:cubicBezTo>
                      <a:pt x="1927" y="0"/>
                      <a:pt x="2665" y="30"/>
                      <a:pt x="2937" y="37"/>
                    </a:cubicBezTo>
                    <a:cubicBezTo>
                      <a:pt x="3209" y="44"/>
                      <a:pt x="3220" y="38"/>
                      <a:pt x="3267" y="65"/>
                    </a:cubicBezTo>
                    <a:cubicBezTo>
                      <a:pt x="3244" y="133"/>
                      <a:pt x="3221" y="201"/>
                      <a:pt x="3221" y="201"/>
                    </a:cubicBezTo>
                    <a:lnTo>
                      <a:pt x="3135" y="172"/>
                    </a:lnTo>
                    <a:cubicBezTo>
                      <a:pt x="2890" y="162"/>
                      <a:pt x="1965" y="118"/>
                      <a:pt x="1749" y="139"/>
                    </a:cubicBezTo>
                    <a:cubicBezTo>
                      <a:pt x="1533" y="160"/>
                      <a:pt x="1353" y="250"/>
                      <a:pt x="1242" y="277"/>
                    </a:cubicBezTo>
                    <a:cubicBezTo>
                      <a:pt x="901" y="297"/>
                      <a:pt x="1146" y="286"/>
                      <a:pt x="1089" y="292"/>
                    </a:cubicBezTo>
                    <a:cubicBezTo>
                      <a:pt x="1032" y="298"/>
                      <a:pt x="948" y="294"/>
                      <a:pt x="897" y="313"/>
                    </a:cubicBezTo>
                    <a:cubicBezTo>
                      <a:pt x="844" y="328"/>
                      <a:pt x="818" y="375"/>
                      <a:pt x="780" y="409"/>
                    </a:cubicBezTo>
                    <a:cubicBezTo>
                      <a:pt x="742" y="443"/>
                      <a:pt x="729" y="464"/>
                      <a:pt x="690" y="490"/>
                    </a:cubicBezTo>
                    <a:cubicBezTo>
                      <a:pt x="651" y="516"/>
                      <a:pt x="607" y="558"/>
                      <a:pt x="545" y="564"/>
                    </a:cubicBezTo>
                    <a:cubicBezTo>
                      <a:pt x="492" y="566"/>
                      <a:pt x="383" y="541"/>
                      <a:pt x="315" y="529"/>
                    </a:cubicBezTo>
                    <a:lnTo>
                      <a:pt x="135" y="493"/>
                    </a:lnTo>
                    <a:lnTo>
                      <a:pt x="0" y="458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Line 234"/>
              <p:cNvSpPr>
                <a:spLocks noChangeShapeType="1"/>
              </p:cNvSpPr>
              <p:nvPr/>
            </p:nvSpPr>
            <p:spPr bwMode="auto">
              <a:xfrm flipH="1">
                <a:off x="4538" y="1616"/>
                <a:ext cx="156" cy="1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18" name="Picture 174" descr="cow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7" y="1582"/>
              <a:ext cx="534" cy="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173" descr="shee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7" y="1678"/>
              <a:ext cx="345" cy="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0" name="Group 51"/>
            <p:cNvGrpSpPr>
              <a:grpSpLocks/>
            </p:cNvGrpSpPr>
            <p:nvPr/>
          </p:nvGrpSpPr>
          <p:grpSpPr bwMode="auto">
            <a:xfrm>
              <a:off x="1853" y="1754"/>
              <a:ext cx="168" cy="430"/>
              <a:chOff x="1392" y="1440"/>
              <a:chExt cx="144" cy="390"/>
            </a:xfrm>
          </p:grpSpPr>
          <p:sp>
            <p:nvSpPr>
              <p:cNvPr id="134" name="AutoShape 52"/>
              <p:cNvSpPr>
                <a:spLocks noChangeArrowheads="1"/>
              </p:cNvSpPr>
              <p:nvPr/>
            </p:nvSpPr>
            <p:spPr bwMode="auto">
              <a:xfrm>
                <a:off x="1392" y="1440"/>
                <a:ext cx="144" cy="240"/>
              </a:xfrm>
              <a:prstGeom prst="triangle">
                <a:avLst>
                  <a:gd name="adj" fmla="val 50000"/>
                </a:avLst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Line 53"/>
              <p:cNvSpPr>
                <a:spLocks noChangeShapeType="1"/>
              </p:cNvSpPr>
              <p:nvPr/>
            </p:nvSpPr>
            <p:spPr bwMode="auto">
              <a:xfrm>
                <a:off x="1458" y="168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1" name="Freeform 189"/>
            <p:cNvSpPr>
              <a:spLocks/>
            </p:cNvSpPr>
            <p:nvPr/>
          </p:nvSpPr>
          <p:spPr bwMode="auto">
            <a:xfrm>
              <a:off x="1372" y="1949"/>
              <a:ext cx="220" cy="183"/>
            </a:xfrm>
            <a:custGeom>
              <a:avLst/>
              <a:gdLst>
                <a:gd name="T0" fmla="*/ 171 w 264"/>
                <a:gd name="T1" fmla="*/ 237 h 237"/>
                <a:gd name="T2" fmla="*/ 264 w 264"/>
                <a:gd name="T3" fmla="*/ 93 h 237"/>
                <a:gd name="T4" fmla="*/ 183 w 264"/>
                <a:gd name="T5" fmla="*/ 189 h 237"/>
                <a:gd name="T6" fmla="*/ 234 w 264"/>
                <a:gd name="T7" fmla="*/ 42 h 237"/>
                <a:gd name="T8" fmla="*/ 165 w 264"/>
                <a:gd name="T9" fmla="*/ 168 h 237"/>
                <a:gd name="T10" fmla="*/ 189 w 264"/>
                <a:gd name="T11" fmla="*/ 15 h 237"/>
                <a:gd name="T12" fmla="*/ 138 w 264"/>
                <a:gd name="T13" fmla="*/ 162 h 237"/>
                <a:gd name="T14" fmla="*/ 132 w 264"/>
                <a:gd name="T15" fmla="*/ 0 h 237"/>
                <a:gd name="T16" fmla="*/ 111 w 264"/>
                <a:gd name="T17" fmla="*/ 165 h 237"/>
                <a:gd name="T18" fmla="*/ 84 w 264"/>
                <a:gd name="T19" fmla="*/ 12 h 237"/>
                <a:gd name="T20" fmla="*/ 87 w 264"/>
                <a:gd name="T21" fmla="*/ 174 h 237"/>
                <a:gd name="T22" fmla="*/ 45 w 264"/>
                <a:gd name="T23" fmla="*/ 42 h 237"/>
                <a:gd name="T24" fmla="*/ 63 w 264"/>
                <a:gd name="T25" fmla="*/ 189 h 237"/>
                <a:gd name="T26" fmla="*/ 0 w 264"/>
                <a:gd name="T27" fmla="*/ 114 h 237"/>
                <a:gd name="T28" fmla="*/ 84 w 264"/>
                <a:gd name="T29" fmla="*/ 237 h 237"/>
                <a:gd name="T30" fmla="*/ 171 w 264"/>
                <a:gd name="T3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37">
                  <a:moveTo>
                    <a:pt x="171" y="237"/>
                  </a:moveTo>
                  <a:lnTo>
                    <a:pt x="264" y="93"/>
                  </a:lnTo>
                  <a:lnTo>
                    <a:pt x="183" y="189"/>
                  </a:lnTo>
                  <a:lnTo>
                    <a:pt x="234" y="42"/>
                  </a:lnTo>
                  <a:lnTo>
                    <a:pt x="165" y="168"/>
                  </a:lnTo>
                  <a:lnTo>
                    <a:pt x="189" y="15"/>
                  </a:lnTo>
                  <a:lnTo>
                    <a:pt x="138" y="162"/>
                  </a:lnTo>
                  <a:lnTo>
                    <a:pt x="132" y="0"/>
                  </a:lnTo>
                  <a:lnTo>
                    <a:pt x="111" y="165"/>
                  </a:lnTo>
                  <a:lnTo>
                    <a:pt x="84" y="12"/>
                  </a:lnTo>
                  <a:lnTo>
                    <a:pt x="87" y="174"/>
                  </a:lnTo>
                  <a:lnTo>
                    <a:pt x="45" y="42"/>
                  </a:lnTo>
                  <a:lnTo>
                    <a:pt x="63" y="189"/>
                  </a:lnTo>
                  <a:lnTo>
                    <a:pt x="0" y="114"/>
                  </a:lnTo>
                  <a:lnTo>
                    <a:pt x="84" y="237"/>
                  </a:lnTo>
                  <a:lnTo>
                    <a:pt x="171" y="237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22" name="Group 197"/>
            <p:cNvGrpSpPr>
              <a:grpSpLocks/>
            </p:cNvGrpSpPr>
            <p:nvPr/>
          </p:nvGrpSpPr>
          <p:grpSpPr bwMode="auto">
            <a:xfrm>
              <a:off x="1340" y="2060"/>
              <a:ext cx="111" cy="423"/>
              <a:chOff x="768" y="1824"/>
              <a:chExt cx="96" cy="384"/>
            </a:xfrm>
          </p:grpSpPr>
          <p:sp>
            <p:nvSpPr>
              <p:cNvPr id="132" name="Line 198"/>
              <p:cNvSpPr>
                <a:spLocks noChangeShapeType="1"/>
              </p:cNvSpPr>
              <p:nvPr/>
            </p:nvSpPr>
            <p:spPr bwMode="auto">
              <a:xfrm flipV="1">
                <a:off x="816" y="201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Oval 199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96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" name="Group 194"/>
            <p:cNvGrpSpPr>
              <a:grpSpLocks/>
            </p:cNvGrpSpPr>
            <p:nvPr/>
          </p:nvGrpSpPr>
          <p:grpSpPr bwMode="auto">
            <a:xfrm>
              <a:off x="1550" y="1921"/>
              <a:ext cx="113" cy="424"/>
              <a:chOff x="768" y="1824"/>
              <a:chExt cx="96" cy="384"/>
            </a:xfrm>
          </p:grpSpPr>
          <p:sp>
            <p:nvSpPr>
              <p:cNvPr id="130" name="Line 195"/>
              <p:cNvSpPr>
                <a:spLocks noChangeShapeType="1"/>
              </p:cNvSpPr>
              <p:nvPr/>
            </p:nvSpPr>
            <p:spPr bwMode="auto">
              <a:xfrm flipV="1">
                <a:off x="816" y="201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Oval 196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96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4" name="Group 191"/>
            <p:cNvGrpSpPr>
              <a:grpSpLocks/>
            </p:cNvGrpSpPr>
            <p:nvPr/>
          </p:nvGrpSpPr>
          <p:grpSpPr bwMode="auto">
            <a:xfrm>
              <a:off x="1445" y="1735"/>
              <a:ext cx="112" cy="423"/>
              <a:chOff x="768" y="1824"/>
              <a:chExt cx="96" cy="384"/>
            </a:xfrm>
          </p:grpSpPr>
          <p:sp>
            <p:nvSpPr>
              <p:cNvPr id="128" name="Line 192"/>
              <p:cNvSpPr>
                <a:spLocks noChangeShapeType="1"/>
              </p:cNvSpPr>
              <p:nvPr/>
            </p:nvSpPr>
            <p:spPr bwMode="auto">
              <a:xfrm flipV="1">
                <a:off x="816" y="201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Oval 193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96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5" name="Group 48"/>
            <p:cNvGrpSpPr>
              <a:grpSpLocks/>
            </p:cNvGrpSpPr>
            <p:nvPr/>
          </p:nvGrpSpPr>
          <p:grpSpPr bwMode="auto">
            <a:xfrm>
              <a:off x="1690" y="1802"/>
              <a:ext cx="169" cy="429"/>
              <a:chOff x="1392" y="1440"/>
              <a:chExt cx="144" cy="390"/>
            </a:xfrm>
          </p:grpSpPr>
          <p:sp>
            <p:nvSpPr>
              <p:cNvPr id="126" name="AutoShape 49"/>
              <p:cNvSpPr>
                <a:spLocks noChangeArrowheads="1"/>
              </p:cNvSpPr>
              <p:nvPr/>
            </p:nvSpPr>
            <p:spPr bwMode="auto">
              <a:xfrm>
                <a:off x="1392" y="1440"/>
                <a:ext cx="144" cy="240"/>
              </a:xfrm>
              <a:prstGeom prst="triangle">
                <a:avLst>
                  <a:gd name="adj" fmla="val 50000"/>
                </a:avLst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Line 50"/>
              <p:cNvSpPr>
                <a:spLocks noChangeShapeType="1"/>
              </p:cNvSpPr>
              <p:nvPr/>
            </p:nvSpPr>
            <p:spPr bwMode="auto">
              <a:xfrm>
                <a:off x="1458" y="168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229" name="Straight Connector 228"/>
          <p:cNvCxnSpPr>
            <a:endCxn id="86" idx="0"/>
          </p:cNvCxnSpPr>
          <p:nvPr/>
        </p:nvCxnSpPr>
        <p:spPr bwMode="auto">
          <a:xfrm>
            <a:off x="7080911" y="1739208"/>
            <a:ext cx="1767139" cy="1165870"/>
          </a:xfrm>
          <a:prstGeom prst="line">
            <a:avLst/>
          </a:prstGeom>
          <a:ln w="28575" cmpd="sng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>
            <a:endCxn id="225" idx="0"/>
          </p:cNvCxnSpPr>
          <p:nvPr/>
        </p:nvCxnSpPr>
        <p:spPr bwMode="auto">
          <a:xfrm flipH="1">
            <a:off x="5755389" y="1739208"/>
            <a:ext cx="1216796" cy="1809627"/>
          </a:xfrm>
          <a:prstGeom prst="line">
            <a:avLst/>
          </a:prstGeom>
          <a:ln w="28575" cmpd="sng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>
            <a:off x="6362652" y="863311"/>
            <a:ext cx="523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F7F7F"/>
                </a:solidFill>
              </a:rPr>
              <a:t>IPSL</a:t>
            </a:r>
            <a:endParaRPr lang="en-US" sz="1200" b="1" dirty="0">
              <a:solidFill>
                <a:srgbClr val="7F7F7F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8330902" y="3289769"/>
            <a:ext cx="466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F7F7F"/>
                </a:solidFill>
              </a:rPr>
              <a:t>LPJ</a:t>
            </a:r>
            <a:endParaRPr lang="en-US" sz="1200" b="1" dirty="0">
              <a:solidFill>
                <a:srgbClr val="7F7F7F"/>
              </a:solidFill>
            </a:endParaRPr>
          </a:p>
        </p:txBody>
      </p:sp>
      <p:pic>
        <p:nvPicPr>
          <p:cNvPr id="239" name="Picture 238"/>
          <p:cNvPicPr>
            <a:picLocks noChangeAspect="1"/>
          </p:cNvPicPr>
          <p:nvPr/>
        </p:nvPicPr>
        <p:blipFill rotWithShape="1">
          <a:blip r:embed="rId7"/>
          <a:srcRect b="7968"/>
          <a:stretch/>
        </p:blipFill>
        <p:spPr>
          <a:xfrm>
            <a:off x="5419717" y="3912897"/>
            <a:ext cx="3248563" cy="2335170"/>
          </a:xfrm>
          <a:prstGeom prst="rect">
            <a:avLst/>
          </a:prstGeom>
        </p:spPr>
      </p:pic>
      <p:sp>
        <p:nvSpPr>
          <p:cNvPr id="240" name="TextBox 239"/>
          <p:cNvSpPr txBox="1"/>
          <p:nvPr/>
        </p:nvSpPr>
        <p:spPr>
          <a:xfrm>
            <a:off x="8191744" y="6147667"/>
            <a:ext cx="1014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F7F7F"/>
                </a:solidFill>
              </a:rPr>
              <a:t>Jones 2013</a:t>
            </a:r>
            <a:endParaRPr lang="en-US" sz="1200" b="1" dirty="0">
              <a:solidFill>
                <a:srgbClr val="7F7F7F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 rot="16200000">
            <a:off x="7844842" y="4869600"/>
            <a:ext cx="173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&lt;-uncertainty-&gt;</a:t>
            </a:r>
            <a:endParaRPr lang="en-US" dirty="0"/>
          </a:p>
        </p:txBody>
      </p:sp>
      <p:sp>
        <p:nvSpPr>
          <p:cNvPr id="242" name="TextBox 241"/>
          <p:cNvSpPr txBox="1"/>
          <p:nvPr/>
        </p:nvSpPr>
        <p:spPr>
          <a:xfrm>
            <a:off x="7617874" y="4120845"/>
            <a:ext cx="82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future</a:t>
            </a:r>
            <a:endParaRPr lang="en-US" i="1" dirty="0"/>
          </a:p>
        </p:txBody>
      </p:sp>
      <p:sp>
        <p:nvSpPr>
          <p:cNvPr id="243" name="TextBox 242"/>
          <p:cNvSpPr txBox="1"/>
          <p:nvPr/>
        </p:nvSpPr>
        <p:spPr>
          <a:xfrm>
            <a:off x="5994079" y="3779080"/>
            <a:ext cx="2568131" cy="3231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Change in global biomass</a:t>
            </a:r>
            <a:endParaRPr lang="en-US" sz="1500" b="1" dirty="0"/>
          </a:p>
        </p:txBody>
      </p:sp>
      <p:sp>
        <p:nvSpPr>
          <p:cNvPr id="244" name="TextBox 243"/>
          <p:cNvSpPr txBox="1"/>
          <p:nvPr/>
        </p:nvSpPr>
        <p:spPr>
          <a:xfrm>
            <a:off x="190501" y="1283714"/>
            <a:ext cx="5295900" cy="4247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Land surface models and dynamic global vegetation models are used to:</a:t>
            </a:r>
          </a:p>
          <a:p>
            <a:pPr marL="285750" indent="-285750">
              <a:buFont typeface="Arial"/>
              <a:buChar char="•"/>
            </a:pPr>
            <a:endParaRPr lang="en-US" sz="2400" b="1" dirty="0" smtClean="0"/>
          </a:p>
          <a:p>
            <a:pPr marL="285750" indent="-285750">
              <a:buFont typeface="Arial"/>
              <a:buChar char="•"/>
            </a:pPr>
            <a:r>
              <a:rPr lang="en-US" sz="2200" b="1" dirty="0" smtClean="0"/>
              <a:t>Monitor</a:t>
            </a:r>
            <a:r>
              <a:rPr lang="en-US" sz="2200" dirty="0" smtClean="0"/>
              <a:t> long-term trends in carbon, water, energy, vegetation</a:t>
            </a:r>
          </a:p>
          <a:p>
            <a:pPr marL="285750" indent="-285750">
              <a:buFont typeface="Arial"/>
              <a:buChar char="•"/>
            </a:pPr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b="1" dirty="0" smtClean="0"/>
              <a:t>Attribute</a:t>
            </a:r>
            <a:r>
              <a:rPr lang="en-US" sz="2200" dirty="0" smtClean="0"/>
              <a:t> the causes of trends and variability</a:t>
            </a:r>
          </a:p>
          <a:p>
            <a:pPr marL="285750" indent="-285750">
              <a:buFont typeface="Arial"/>
              <a:buChar char="•"/>
            </a:pPr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b="1" dirty="0" smtClean="0"/>
              <a:t>Predict</a:t>
            </a:r>
            <a:r>
              <a:rPr lang="en-US" sz="2200" dirty="0" smtClean="0"/>
              <a:t> changes into the future under new climate and greenhouse gas regimes</a:t>
            </a:r>
            <a:endParaRPr lang="en-US" sz="2200" dirty="0"/>
          </a:p>
        </p:txBody>
      </p:sp>
      <p:sp>
        <p:nvSpPr>
          <p:cNvPr id="235" name="TextBox 234"/>
          <p:cNvSpPr txBox="1"/>
          <p:nvPr/>
        </p:nvSpPr>
        <p:spPr>
          <a:xfrm>
            <a:off x="6293451" y="4116007"/>
            <a:ext cx="109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historical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969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8" name="Group 3"/>
          <p:cNvGrpSpPr>
            <a:grpSpLocks/>
          </p:cNvGrpSpPr>
          <p:nvPr/>
        </p:nvGrpSpPr>
        <p:grpSpPr bwMode="auto">
          <a:xfrm>
            <a:off x="4284663" y="906562"/>
            <a:ext cx="4859337" cy="3538537"/>
            <a:chOff x="4284663" y="1232756"/>
            <a:chExt cx="4859337" cy="3538277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663" y="1701034"/>
              <a:ext cx="4859337" cy="3069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6002338" y="1370858"/>
              <a:ext cx="1593850" cy="284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fr-FR" sz="2000" b="1" i="1" dirty="0">
                  <a:solidFill>
                    <a:srgbClr val="000000"/>
                  </a:solidFill>
                </a:rPr>
                <a:t>Data </a:t>
              </a:r>
              <a:r>
                <a:rPr lang="fr-FR" sz="2000" b="1" i="1" dirty="0" err="1">
                  <a:solidFill>
                    <a:srgbClr val="000000"/>
                  </a:solidFill>
                </a:rPr>
                <a:t>streams</a:t>
              </a:r>
              <a:endParaRPr lang="fr-FR" sz="2000" b="1" i="1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8316913" y="1232756"/>
              <a:ext cx="452437" cy="4889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algn="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algn="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algn="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algn="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algn="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algn="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algn="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algn="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algn="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dirty="0" smtClean="0">
                  <a:solidFill>
                    <a:srgbClr val="0000FF"/>
                  </a:solidFill>
                </a:rPr>
                <a:t>Atm.</a:t>
              </a:r>
            </a:p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dirty="0" smtClean="0">
                  <a:solidFill>
                    <a:srgbClr val="0000FF"/>
                  </a:solidFill>
                </a:rPr>
                <a:t>data</a:t>
              </a: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6696075" y="2096293"/>
              <a:ext cx="865188" cy="863537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7596188" y="1737544"/>
              <a:ext cx="720725" cy="46986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31749" name="Group 1"/>
          <p:cNvGrpSpPr>
            <a:grpSpLocks/>
          </p:cNvGrpSpPr>
          <p:nvPr/>
        </p:nvGrpSpPr>
        <p:grpSpPr bwMode="auto">
          <a:xfrm>
            <a:off x="52388" y="836712"/>
            <a:ext cx="3663950" cy="3238500"/>
            <a:chOff x="52388" y="767358"/>
            <a:chExt cx="3663950" cy="3238500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3" y="1494433"/>
              <a:ext cx="3392487" cy="2511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 rot="16200000">
              <a:off x="-1084262" y="2658070"/>
              <a:ext cx="2471738" cy="198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fr-FR" sz="1400" b="1">
                  <a:solidFill>
                    <a:srgbClr val="000000"/>
                  </a:solidFill>
                </a:rPr>
                <a:t>C flux to atmosphere (GtC/yr)</a:t>
              </a:r>
            </a:p>
          </p:txBody>
        </p:sp>
        <p:sp>
          <p:nvSpPr>
            <p:cNvPr id="17" name="Text Box 34"/>
            <p:cNvSpPr txBox="1">
              <a:spLocks noChangeArrowheads="1"/>
            </p:cNvSpPr>
            <p:nvPr/>
          </p:nvSpPr>
          <p:spPr bwMode="auto">
            <a:xfrm>
              <a:off x="71438" y="767358"/>
              <a:ext cx="3644900" cy="620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ct val="113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fr-FR" sz="1800" dirty="0">
                  <a:solidFill>
                    <a:srgbClr val="000000"/>
                  </a:solidFill>
                </a:rPr>
                <a:t> Large </a:t>
              </a:r>
              <a:r>
                <a:rPr lang="fr-FR" sz="1800" dirty="0" err="1">
                  <a:solidFill>
                    <a:srgbClr val="000000"/>
                  </a:solidFill>
                </a:rPr>
                <a:t>uncertainty</a:t>
              </a:r>
              <a:r>
                <a:rPr lang="fr-FR" sz="1800" dirty="0">
                  <a:solidFill>
                    <a:srgbClr val="000000"/>
                  </a:solidFill>
                </a:rPr>
                <a:t> </a:t>
              </a:r>
              <a:r>
                <a:rPr lang="fr-FR" sz="1800" dirty="0" err="1">
                  <a:solidFill>
                    <a:srgbClr val="000000"/>
                  </a:solidFill>
                </a:rPr>
                <a:t>from</a:t>
              </a:r>
              <a:r>
                <a:rPr lang="fr-FR" sz="1800" dirty="0">
                  <a:solidFill>
                    <a:srgbClr val="000000"/>
                  </a:solidFill>
                </a:rPr>
                <a:t> land to</a:t>
              </a:r>
              <a:br>
                <a:rPr lang="fr-FR" sz="1800" dirty="0">
                  <a:solidFill>
                    <a:srgbClr val="000000"/>
                  </a:solidFill>
                </a:rPr>
              </a:br>
              <a:r>
                <a:rPr lang="fr-FR" sz="1800" dirty="0" err="1">
                  <a:solidFill>
                    <a:srgbClr val="000000"/>
                  </a:solidFill>
                </a:rPr>
                <a:t>predict</a:t>
              </a:r>
              <a:r>
                <a:rPr lang="fr-FR" sz="1800" dirty="0">
                  <a:solidFill>
                    <a:srgbClr val="000000"/>
                  </a:solidFill>
                </a:rPr>
                <a:t> global C-balance (C4MIP)</a:t>
              </a:r>
            </a:p>
          </p:txBody>
        </p:sp>
      </p:grpSp>
      <p:grpSp>
        <p:nvGrpSpPr>
          <p:cNvPr id="31751" name="Group 22"/>
          <p:cNvGrpSpPr>
            <a:grpSpLocks/>
          </p:cNvGrpSpPr>
          <p:nvPr/>
        </p:nvGrpSpPr>
        <p:grpSpPr bwMode="auto">
          <a:xfrm>
            <a:off x="4097339" y="4328168"/>
            <a:ext cx="4795836" cy="2207177"/>
            <a:chOff x="4097052" y="4315000"/>
            <a:chExt cx="4795428" cy="2206360"/>
          </a:xfrm>
        </p:grpSpPr>
        <p:sp>
          <p:nvSpPr>
            <p:cNvPr id="21" name="Circular Arrow 20"/>
            <p:cNvSpPr/>
            <p:nvPr/>
          </p:nvSpPr>
          <p:spPr>
            <a:xfrm rot="2963090" flipV="1">
              <a:off x="3996540" y="4415512"/>
              <a:ext cx="2007445" cy="1806421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3356946"/>
                <a:gd name="adj5" fmla="val 125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5616159" y="4834342"/>
              <a:ext cx="3276321" cy="1687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sz="2000" b="1" dirty="0" err="1">
                  <a:solidFill>
                    <a:srgbClr val="FF0000"/>
                  </a:solidFill>
                </a:rPr>
                <a:t>Improve</a:t>
              </a:r>
              <a:r>
                <a:rPr lang="fr-FR" sz="2000" b="1" dirty="0">
                  <a:solidFill>
                    <a:srgbClr val="FF0000"/>
                  </a:solidFill>
                </a:rPr>
                <a:t>:</a:t>
              </a:r>
            </a:p>
            <a:p>
              <a:pPr marL="285750" indent="-285750" eaLnBrk="0" hangingPunct="0">
                <a:lnSpc>
                  <a:spcPct val="110000"/>
                </a:lnSpc>
                <a:buSzPct val="100000"/>
                <a:buFont typeface="Wingdings" charset="2"/>
                <a:buChar char="Ø"/>
                <a:defRPr/>
              </a:pPr>
              <a:r>
                <a:rPr lang="fr-FR" sz="2000" b="1" dirty="0" err="1">
                  <a:solidFill>
                    <a:srgbClr val="FF0000"/>
                  </a:solidFill>
                </a:rPr>
                <a:t>Process</a:t>
              </a:r>
              <a:r>
                <a:rPr lang="fr-FR" sz="2000" b="1" dirty="0">
                  <a:solidFill>
                    <a:srgbClr val="FF0000"/>
                  </a:solidFill>
                </a:rPr>
                <a:t> </a:t>
              </a:r>
              <a:r>
                <a:rPr lang="fr-FR" sz="2000" b="1" dirty="0" err="1">
                  <a:solidFill>
                    <a:srgbClr val="FF0000"/>
                  </a:solidFill>
                </a:rPr>
                <a:t>understanding</a:t>
              </a:r>
              <a:endParaRPr lang="fr-FR" sz="2000" b="1" dirty="0">
                <a:solidFill>
                  <a:srgbClr val="FF0000"/>
                </a:solidFill>
              </a:endParaRPr>
            </a:p>
            <a:p>
              <a:pPr marL="285750" indent="-285750" eaLnBrk="0" hangingPunct="0">
                <a:lnSpc>
                  <a:spcPct val="110000"/>
                </a:lnSpc>
                <a:buSzPct val="100000"/>
                <a:buFont typeface="Wingdings" charset="2"/>
                <a:buChar char="Ø"/>
                <a:defRPr/>
              </a:pPr>
              <a:r>
                <a:rPr lang="fr-FR" sz="2000" b="1" dirty="0" err="1">
                  <a:solidFill>
                    <a:srgbClr val="FF0000"/>
                  </a:solidFill>
                </a:rPr>
                <a:t>Uncertainty</a:t>
              </a:r>
              <a:r>
                <a:rPr lang="fr-FR" sz="2000" b="1" dirty="0">
                  <a:solidFill>
                    <a:srgbClr val="FF0000"/>
                  </a:solidFill>
                </a:rPr>
                <a:t> </a:t>
              </a:r>
              <a:r>
                <a:rPr lang="fr-FR" sz="2000" b="1" dirty="0" err="1">
                  <a:solidFill>
                    <a:srgbClr val="FF0000"/>
                  </a:solidFill>
                </a:rPr>
                <a:t>estimates</a:t>
              </a:r>
              <a:endParaRPr lang="fr-FR" sz="2000" b="1" dirty="0">
                <a:solidFill>
                  <a:srgbClr val="FF0000"/>
                </a:solidFill>
              </a:endParaRPr>
            </a:p>
            <a:p>
              <a:pPr marL="285750" indent="-285750" eaLnBrk="0" hangingPunct="0">
                <a:lnSpc>
                  <a:spcPct val="110000"/>
                </a:lnSpc>
                <a:buSzPct val="100000"/>
                <a:buFont typeface="Wingdings" charset="2"/>
                <a:buChar char="Ø"/>
                <a:defRPr/>
              </a:pPr>
              <a:r>
                <a:rPr lang="fr-FR" sz="2000" b="1" dirty="0" smtClean="0">
                  <a:solidFill>
                    <a:srgbClr val="FF0000"/>
                  </a:solidFill>
                </a:rPr>
                <a:t>Future </a:t>
              </a:r>
              <a:r>
                <a:rPr lang="fr-FR" sz="2000" b="1" dirty="0" err="1">
                  <a:solidFill>
                    <a:srgbClr val="FF0000"/>
                  </a:solidFill>
                </a:rPr>
                <a:t>climate</a:t>
              </a:r>
              <a:r>
                <a:rPr lang="fr-FR" sz="2000" b="1" dirty="0">
                  <a:solidFill>
                    <a:srgbClr val="FF0000"/>
                  </a:solidFill>
                </a:rPr>
                <a:t> </a:t>
              </a:r>
              <a:r>
                <a:rPr lang="fr-FR" sz="2000" b="1" dirty="0" err="1">
                  <a:solidFill>
                    <a:srgbClr val="FF0000"/>
                  </a:solidFill>
                </a:rPr>
                <a:t>predictions</a:t>
              </a:r>
              <a:endParaRPr lang="fr-FR" sz="2000" b="1" dirty="0">
                <a:solidFill>
                  <a:srgbClr val="FF0000"/>
                </a:solidFill>
              </a:endParaRPr>
            </a:p>
            <a:p>
              <a:pPr eaLnBrk="0" hangingPunct="0">
                <a:lnSpc>
                  <a:spcPct val="110000"/>
                </a:lnSpc>
                <a:buClr>
                  <a:srgbClr val="000000"/>
                </a:buClr>
                <a:buSzPct val="100000"/>
                <a:defRPr/>
              </a:pPr>
              <a:endParaRPr lang="fr-FR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752" name="Group 21"/>
          <p:cNvGrpSpPr>
            <a:grpSpLocks/>
          </p:cNvGrpSpPr>
          <p:nvPr/>
        </p:nvGrpSpPr>
        <p:grpSpPr bwMode="auto">
          <a:xfrm>
            <a:off x="755576" y="3191519"/>
            <a:ext cx="3744987" cy="3241676"/>
            <a:chOff x="755573" y="3178771"/>
            <a:chExt cx="3744669" cy="3240477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755573" y="5431642"/>
              <a:ext cx="2700109" cy="949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ct val="103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fr-FR" sz="2000" b="1" dirty="0" err="1">
                  <a:solidFill>
                    <a:srgbClr val="FF0000"/>
                  </a:solidFill>
                </a:rPr>
                <a:t>Optimized</a:t>
              </a:r>
              <a:r>
                <a:rPr lang="fr-FR" sz="2000" b="1" dirty="0">
                  <a:solidFill>
                    <a:srgbClr val="FF0000"/>
                  </a:solidFill>
                </a:rPr>
                <a:t/>
              </a:r>
              <a:br>
                <a:rPr lang="fr-FR" sz="2000" b="1" dirty="0">
                  <a:solidFill>
                    <a:srgbClr val="FF0000"/>
                  </a:solidFill>
                </a:rPr>
              </a:br>
              <a:r>
                <a:rPr lang="fr-FR" sz="2000" b="1" dirty="0" err="1">
                  <a:solidFill>
                    <a:srgbClr val="FF0000"/>
                  </a:solidFill>
                </a:rPr>
                <a:t>ecosystem</a:t>
              </a:r>
              <a:r>
                <a:rPr lang="fr-FR" sz="2000" b="1" dirty="0">
                  <a:solidFill>
                    <a:srgbClr val="FF0000"/>
                  </a:solidFill>
                </a:rPr>
                <a:t> </a:t>
              </a:r>
              <a:r>
                <a:rPr lang="fr-FR" sz="2000" b="1" dirty="0" err="1">
                  <a:solidFill>
                    <a:srgbClr val="FF0000"/>
                  </a:solidFill>
                </a:rPr>
                <a:t>models</a:t>
              </a:r>
              <a:endParaRPr lang="fr-FR" sz="2000" b="1" dirty="0">
                <a:solidFill>
                  <a:srgbClr val="FF0000"/>
                </a:solidFill>
              </a:endParaRPr>
            </a:p>
            <a:p>
              <a:pPr eaLnBrk="0" hangingPunct="0">
                <a:lnSpc>
                  <a:spcPct val="103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fr-FR" sz="2000" b="1" dirty="0">
                  <a:solidFill>
                    <a:srgbClr val="FF0000"/>
                  </a:solidFill>
                  <a:sym typeface="Wingdings" charset="0"/>
                </a:rPr>
                <a:t></a:t>
              </a:r>
              <a:r>
                <a:rPr lang="fr-FR" sz="2000" b="1" dirty="0">
                  <a:solidFill>
                    <a:srgbClr val="FF0000"/>
                  </a:solidFill>
                </a:rPr>
                <a:t> </a:t>
              </a:r>
              <a:r>
                <a:rPr lang="fr-FR" sz="2000" b="1" dirty="0" err="1">
                  <a:solidFill>
                    <a:srgbClr val="FF0000"/>
                  </a:solidFill>
                </a:rPr>
                <a:t>reduce</a:t>
              </a:r>
              <a:r>
                <a:rPr lang="fr-FR" sz="2000" b="1" dirty="0">
                  <a:solidFill>
                    <a:srgbClr val="FF0000"/>
                  </a:solidFill>
                </a:rPr>
                <a:t> the </a:t>
              </a:r>
              <a:r>
                <a:rPr lang="fr-FR" sz="2000" b="1" dirty="0" err="1">
                  <a:solidFill>
                    <a:srgbClr val="FF0000"/>
                  </a:solidFill>
                </a:rPr>
                <a:t>spread</a:t>
              </a:r>
              <a:r>
                <a:rPr lang="fr-FR" sz="2000" b="1" dirty="0">
                  <a:solidFill>
                    <a:srgbClr val="FF0000"/>
                  </a:solidFill>
                </a:rPr>
                <a:t> ?</a:t>
              </a:r>
            </a:p>
          </p:txBody>
        </p:sp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3492265" y="3178771"/>
              <a:ext cx="1007977" cy="3240477"/>
            </a:xfrm>
            <a:prstGeom prst="curvedLeftArrow">
              <a:avLst>
                <a:gd name="adj1" fmla="val 59941"/>
                <a:gd name="adj2" fmla="val 119882"/>
                <a:gd name="adj3" fmla="val 33333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473176" y="4197569"/>
              <a:ext cx="1373071" cy="518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fr-FR" b="1" dirty="0">
                  <a:solidFill>
                    <a:srgbClr val="FF0000"/>
                  </a:solidFill>
                </a:rPr>
                <a:t>Data </a:t>
              </a:r>
              <a:br>
                <a:rPr lang="fr-FR" b="1" dirty="0">
                  <a:solidFill>
                    <a:srgbClr val="FF0000"/>
                  </a:solidFill>
                </a:rPr>
              </a:br>
              <a:r>
                <a:rPr lang="fr-FR" b="1" dirty="0">
                  <a:solidFill>
                    <a:srgbClr val="FF0000"/>
                  </a:solidFill>
                </a:rPr>
                <a:t>Assimilation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fr-FR" sz="2800" dirty="0" err="1">
                <a:solidFill>
                  <a:schemeClr val="tx1">
                    <a:lumMod val="50000"/>
                  </a:schemeClr>
                </a:solidFill>
                <a:cs typeface="Arial (Headings)"/>
              </a:rPr>
              <a:t>Needs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  <a:cs typeface="Arial (Headings)"/>
              </a:rPr>
              <a:t> for </a:t>
            </a:r>
            <a:r>
              <a:rPr lang="fr-FR" sz="2800" b="1" dirty="0" smtClean="0">
                <a:solidFill>
                  <a:schemeClr val="tx1">
                    <a:lumMod val="50000"/>
                  </a:schemeClr>
                </a:solidFill>
                <a:cs typeface="Arial (Headings)"/>
              </a:rPr>
              <a:t>C-C</a:t>
            </a: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  <a:cs typeface="Arial (Headings)"/>
              </a:rPr>
              <a:t>ycle </a:t>
            </a:r>
            <a:r>
              <a:rPr lang="fr-FR" sz="2800" b="1" dirty="0">
                <a:solidFill>
                  <a:schemeClr val="tx1">
                    <a:lumMod val="50000"/>
                  </a:schemeClr>
                </a:solidFill>
                <a:cs typeface="Arial (Headings)"/>
              </a:rPr>
              <a:t>D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  <a:cs typeface="Arial (Headings)"/>
              </a:rPr>
              <a:t>ata </a:t>
            </a:r>
            <a:r>
              <a:rPr lang="fr-FR" sz="2800" b="1" dirty="0">
                <a:solidFill>
                  <a:schemeClr val="tx1">
                    <a:lumMod val="50000"/>
                  </a:schemeClr>
                </a:solidFill>
                <a:cs typeface="Arial (Headings)"/>
              </a:rPr>
              <a:t>A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  <a:cs typeface="Arial (Headings)"/>
              </a:rPr>
              <a:t>ssimilation </a:t>
            </a:r>
            <a:r>
              <a:rPr lang="fr-FR" sz="2800" b="1" dirty="0">
                <a:solidFill>
                  <a:schemeClr val="tx1">
                    <a:lumMod val="50000"/>
                  </a:schemeClr>
                </a:solidFill>
                <a:cs typeface="Arial (Headings)"/>
              </a:rPr>
              <a:t>S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  <a:cs typeface="Arial (Headings)"/>
              </a:rPr>
              <a:t>ystem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2272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LSCE - CCDAS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988840"/>
            <a:ext cx="6912768" cy="2304256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3600" dirty="0" smtClean="0"/>
              <a:t>Description of the ORCHIDEE LAND SURFACE MODEL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5290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944688"/>
            <a:ext cx="1906588" cy="9794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150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924175"/>
            <a:ext cx="374332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Cro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924175"/>
            <a:ext cx="1511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utoShape 7"/>
          <p:cNvSpPr>
            <a:spLocks noChangeArrowheads="1"/>
          </p:cNvSpPr>
          <p:nvPr/>
        </p:nvSpPr>
        <p:spPr bwMode="auto">
          <a:xfrm>
            <a:off x="2413000" y="3451225"/>
            <a:ext cx="506413" cy="217488"/>
          </a:xfrm>
          <a:prstGeom prst="rightArrow">
            <a:avLst>
              <a:gd name="adj1" fmla="val 50000"/>
              <a:gd name="adj2" fmla="val 56379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7413" name="Picture 9" descr="forets"/>
          <p:cNvPicPr>
            <a:picLocks noChangeAspect="1" noChangeArrowheads="1"/>
          </p:cNvPicPr>
          <p:nvPr/>
        </p:nvPicPr>
        <p:blipFill>
          <a:blip r:embed="rId7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4941888"/>
            <a:ext cx="1512888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2" descr="neige-g-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2924175"/>
            <a:ext cx="140335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AutoShape 13"/>
          <p:cNvSpPr>
            <a:spLocks noChangeArrowheads="1"/>
          </p:cNvSpPr>
          <p:nvPr/>
        </p:nvSpPr>
        <p:spPr bwMode="auto">
          <a:xfrm>
            <a:off x="5861050" y="3263900"/>
            <a:ext cx="871538" cy="211138"/>
          </a:xfrm>
          <a:prstGeom prst="leftArrow">
            <a:avLst>
              <a:gd name="adj1" fmla="val 50000"/>
              <a:gd name="adj2" fmla="val 106501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7416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4397375"/>
            <a:ext cx="14033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AutoShape 19"/>
          <p:cNvSpPr>
            <a:spLocks noChangeArrowheads="1"/>
          </p:cNvSpPr>
          <p:nvPr/>
        </p:nvSpPr>
        <p:spPr bwMode="auto">
          <a:xfrm>
            <a:off x="6240463" y="4741863"/>
            <a:ext cx="515937" cy="147637"/>
          </a:xfrm>
          <a:prstGeom prst="leftArrow">
            <a:avLst>
              <a:gd name="adj1" fmla="val 50000"/>
              <a:gd name="adj2" fmla="val 92009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7418" name="Picture 22" descr="dese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4667250"/>
            <a:ext cx="21463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AutoShape 23"/>
          <p:cNvSpPr>
            <a:spLocks noChangeArrowheads="1"/>
          </p:cNvSpPr>
          <p:nvPr/>
        </p:nvSpPr>
        <p:spPr bwMode="auto">
          <a:xfrm>
            <a:off x="3348038" y="4292600"/>
            <a:ext cx="215900" cy="277813"/>
          </a:xfrm>
          <a:prstGeom prst="upArrow">
            <a:avLst>
              <a:gd name="adj1" fmla="val 50000"/>
              <a:gd name="adj2" fmla="val 75002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0" dirty="0">
                <a:latin typeface="Arial" pitchFamily="34" charset="0"/>
                <a:ea typeface="MS PGothic" pitchFamily="34" charset="-128"/>
                <a:cs typeface="Arial" pitchFamily="34" charset="0"/>
              </a:rPr>
              <a:t>Dynamic Global Vegetation Model ORCHIDEE</a:t>
            </a:r>
          </a:p>
        </p:txBody>
      </p:sp>
      <p:sp>
        <p:nvSpPr>
          <p:cNvPr id="17421" name="ZoneTexte 1"/>
          <p:cNvSpPr txBox="1">
            <a:spLocks noChangeArrowheads="1"/>
          </p:cNvSpPr>
          <p:nvPr/>
        </p:nvSpPr>
        <p:spPr bwMode="auto">
          <a:xfrm>
            <a:off x="279400" y="1089025"/>
            <a:ext cx="858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0000FF"/>
                </a:solidFill>
                <a:latin typeface="Arial" charset="0"/>
                <a:cs typeface="Arial" charset="0"/>
              </a:rPr>
              <a:t>Simulates the Energy, Water and Carbon balance</a:t>
            </a:r>
          </a:p>
          <a:p>
            <a:pPr algn="ctr" eaLnBrk="1" hangingPunct="1"/>
            <a:r>
              <a:rPr lang="en-US" sz="2800">
                <a:solidFill>
                  <a:srgbClr val="0000FF"/>
                </a:solidFill>
                <a:latin typeface="Arial" charset="0"/>
                <a:cs typeface="Arial" charset="0"/>
              </a:rPr>
              <a:t>Land component of the IPSL Earth System Model</a:t>
            </a:r>
          </a:p>
        </p:txBody>
      </p:sp>
      <p:graphicFrame>
        <p:nvGraphicFramePr>
          <p:cNvPr id="17422" name="Object 15"/>
          <p:cNvGraphicFramePr>
            <a:graphicFrameLocks noChangeAspect="1"/>
          </p:cNvGraphicFramePr>
          <p:nvPr/>
        </p:nvGraphicFramePr>
        <p:xfrm>
          <a:off x="6553200" y="5589588"/>
          <a:ext cx="20748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Image Bitmap" r:id="rId11" imgW="4401164" imgH="2534004" progId="Paint.Picture">
                  <p:embed/>
                </p:oleObj>
              </mc:Choice>
              <mc:Fallback>
                <p:oleObj name="Image Bitmap" r:id="rId11" imgW="4401164" imgH="253400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589588"/>
                        <a:ext cx="2074863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3" name="AutoShape 16"/>
          <p:cNvSpPr>
            <a:spLocks noChangeArrowheads="1"/>
          </p:cNvSpPr>
          <p:nvPr/>
        </p:nvSpPr>
        <p:spPr bwMode="auto">
          <a:xfrm>
            <a:off x="6072188" y="5157788"/>
            <a:ext cx="150812" cy="512762"/>
          </a:xfrm>
          <a:prstGeom prst="upArrow">
            <a:avLst>
              <a:gd name="adj1" fmla="val 50000"/>
              <a:gd name="adj2" fmla="val 94098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4" name="AutoShape 7"/>
          <p:cNvSpPr>
            <a:spLocks noChangeArrowheads="1"/>
          </p:cNvSpPr>
          <p:nvPr/>
        </p:nvSpPr>
        <p:spPr bwMode="auto">
          <a:xfrm rot="-885938">
            <a:off x="2533650" y="4868863"/>
            <a:ext cx="506413" cy="217487"/>
          </a:xfrm>
          <a:prstGeom prst="rightArrow">
            <a:avLst>
              <a:gd name="adj1" fmla="val 50000"/>
              <a:gd name="adj2" fmla="val 5618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47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modele_presentation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modele_presentation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9720</TotalTime>
  <Words>1135</Words>
  <Application>Microsoft Macintosh PowerPoint</Application>
  <PresentationFormat>On-screen Show (4:3)</PresentationFormat>
  <Paragraphs>281</Paragraphs>
  <Slides>24</Slides>
  <Notes>8</Notes>
  <HiddenSlides>0</HiddenSlides>
  <MMClips>0</MMClips>
  <ScaleCrop>false</ScaleCrop>
  <HeadingPairs>
    <vt:vector size="8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  <vt:variant>
        <vt:lpstr>Custom Shows</vt:lpstr>
      </vt:variant>
      <vt:variant>
        <vt:i4>8</vt:i4>
      </vt:variant>
    </vt:vector>
  </HeadingPairs>
  <TitlesOfParts>
    <vt:vector size="36" baseType="lpstr">
      <vt:lpstr>1_modele_presentation</vt:lpstr>
      <vt:lpstr>2_modele_presentation</vt:lpstr>
      <vt:lpstr>Image Bitmap</vt:lpstr>
      <vt:lpstr>Equation</vt:lpstr>
      <vt:lpstr>PowerPoint Presentation</vt:lpstr>
      <vt:lpstr>The LSCE - CCDAS</vt:lpstr>
      <vt:lpstr>PowerPoint Presentation</vt:lpstr>
      <vt:lpstr>Atmospheric inversions: IAV</vt:lpstr>
      <vt:lpstr>Atmospheric inversions: IAV</vt:lpstr>
      <vt:lpstr>Role of land surface models</vt:lpstr>
      <vt:lpstr>Needs for C-Cycle Data Assimilation System </vt:lpstr>
      <vt:lpstr>The LSCE - CCDAS</vt:lpstr>
      <vt:lpstr>PowerPoint Presentation</vt:lpstr>
      <vt:lpstr>Main processes</vt:lpstr>
      <vt:lpstr>Surface description : a tile approach</vt:lpstr>
      <vt:lpstr>PowerPoint Presentation</vt:lpstr>
      <vt:lpstr>Plant Functional Types</vt:lpstr>
      <vt:lpstr>PowerPoint Presentation</vt:lpstr>
      <vt:lpstr>PowerPoint Presentation</vt:lpstr>
      <vt:lpstr>PowerPoint Presentation</vt:lpstr>
      <vt:lpstr>PowerPoint Presentation</vt:lpstr>
      <vt:lpstr>Hydrological Processes in ORCHIDEE</vt:lpstr>
      <vt:lpstr>Driving data</vt:lpstr>
      <vt:lpstr>PowerPoint Presentation</vt:lpstr>
      <vt:lpstr>ORCHIDEE model: current status</vt:lpstr>
      <vt:lpstr>The LSCE - CCDAS</vt:lpstr>
      <vt:lpstr>Structure of the LSCE CCDAS</vt:lpstr>
      <vt:lpstr>Structure of the LSCE CCDAS</vt:lpstr>
      <vt:lpstr>flechea</vt:lpstr>
      <vt:lpstr>flecheo</vt:lpstr>
      <vt:lpstr>flecheb</vt:lpstr>
      <vt:lpstr>flecheast</vt:lpstr>
      <vt:lpstr>o-feasibility study</vt:lpstr>
      <vt:lpstr>o-altimetric activities</vt:lpstr>
      <vt:lpstr>o-end-user</vt:lpstr>
      <vt:lpstr>o-geodesy</vt:lpstr>
    </vt:vector>
  </TitlesOfParts>
  <Manager>Richard BRU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WP500 Progress Report NOVELTIS July 15th, 2010</dc:title>
  <dc:creator>hilaire</dc:creator>
  <cp:lastModifiedBy>Natasha MacBean</cp:lastModifiedBy>
  <cp:revision>529</cp:revision>
  <cp:lastPrinted>1601-01-01T00:00:00Z</cp:lastPrinted>
  <dcterms:created xsi:type="dcterms:W3CDTF">2011-05-10T10:12:21Z</dcterms:created>
  <dcterms:modified xsi:type="dcterms:W3CDTF">2014-04-01T11:27:05Z</dcterms:modified>
</cp:coreProperties>
</file>